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40"/>
  </p:notesMasterIdLst>
  <p:sldIdLst>
    <p:sldId id="256" r:id="rId3"/>
    <p:sldId id="307" r:id="rId4"/>
    <p:sldId id="352" r:id="rId5"/>
    <p:sldId id="324" r:id="rId6"/>
    <p:sldId id="356" r:id="rId7"/>
    <p:sldId id="359" r:id="rId8"/>
    <p:sldId id="355" r:id="rId9"/>
    <p:sldId id="358" r:id="rId10"/>
    <p:sldId id="360" r:id="rId11"/>
    <p:sldId id="343" r:id="rId12"/>
    <p:sldId id="353" r:id="rId13"/>
    <p:sldId id="354" r:id="rId14"/>
    <p:sldId id="323" r:id="rId15"/>
    <p:sldId id="327" r:id="rId16"/>
    <p:sldId id="325" r:id="rId17"/>
    <p:sldId id="326" r:id="rId18"/>
    <p:sldId id="328" r:id="rId19"/>
    <p:sldId id="329" r:id="rId20"/>
    <p:sldId id="330" r:id="rId21"/>
    <p:sldId id="347" r:id="rId22"/>
    <p:sldId id="350" r:id="rId23"/>
    <p:sldId id="351" r:id="rId24"/>
    <p:sldId id="348" r:id="rId25"/>
    <p:sldId id="331" r:id="rId26"/>
    <p:sldId id="338" r:id="rId27"/>
    <p:sldId id="339" r:id="rId28"/>
    <p:sldId id="340" r:id="rId29"/>
    <p:sldId id="344" r:id="rId30"/>
    <p:sldId id="345" r:id="rId31"/>
    <p:sldId id="357" r:id="rId32"/>
    <p:sldId id="346" r:id="rId33"/>
    <p:sldId id="332" r:id="rId34"/>
    <p:sldId id="333" r:id="rId35"/>
    <p:sldId id="334" r:id="rId36"/>
    <p:sldId id="335" r:id="rId37"/>
    <p:sldId id="336" r:id="rId38"/>
    <p:sldId id="337" r:id="rId3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8515" autoAdjust="0"/>
  </p:normalViewPr>
  <p:slideViewPr>
    <p:cSldViewPr>
      <p:cViewPr varScale="1">
        <p:scale>
          <a:sx n="72" d="100"/>
          <a:sy n="72" d="100"/>
        </p:scale>
        <p:origin x="-372" y="-96"/>
      </p:cViewPr>
      <p:guideLst>
        <p:guide orient="horz" pos="2112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F334F5-BC5E-4138-9042-5A6E15DDC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8-bit_clean" TargetMode="External"/><Relationship Id="rId13" Type="http://schemas.openxmlformats.org/officeDocument/2006/relationships/hyperlink" Target="http://en.wikipedia.org/wiki/Form_feed" TargetMode="External"/><Relationship Id="rId3" Type="http://schemas.openxmlformats.org/officeDocument/2006/relationships/hyperlink" Target="http://en.wikipedia.org/wiki/Code" TargetMode="External"/><Relationship Id="rId7" Type="http://schemas.openxmlformats.org/officeDocument/2006/relationships/hyperlink" Target="http://en.wikipedia.org/wiki/Octet_(computing)" TargetMode="External"/><Relationship Id="rId12" Type="http://schemas.openxmlformats.org/officeDocument/2006/relationships/hyperlink" Target="http://en.wikipedia.org/wiki/Hexadecimal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Equals_sign" TargetMode="External"/><Relationship Id="rId11" Type="http://schemas.openxmlformats.org/officeDocument/2006/relationships/hyperlink" Target="http://en.wikipedia.org/wiki/Escape_character" TargetMode="External"/><Relationship Id="rId5" Type="http://schemas.openxmlformats.org/officeDocument/2006/relationships/hyperlink" Target="http://en.wikipedia.org/wiki/Alphanumeric" TargetMode="External"/><Relationship Id="rId10" Type="http://schemas.openxmlformats.org/officeDocument/2006/relationships/hyperlink" Target="http://en.wikipedia.org/wiki/E-mail" TargetMode="External"/><Relationship Id="rId4" Type="http://schemas.openxmlformats.org/officeDocument/2006/relationships/hyperlink" Target="http://en.wikipedia.org/wiki/Graphic_character" TargetMode="External"/><Relationship Id="rId9" Type="http://schemas.openxmlformats.org/officeDocument/2006/relationships/hyperlink" Target="http://en.wikipedia.org/wiki/MIME" TargetMode="External"/><Relationship Id="rId14" Type="http://schemas.openxmlformats.org/officeDocument/2006/relationships/hyperlink" Target="http://en.wikipedia.org/wiki/Newline" TargetMode="Externa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rl_Friedrich_Gaus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Wilhelm_Eduard_Weber" TargetMode="Externa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ewline" TargetMode="External"/><Relationship Id="rId3" Type="http://schemas.openxmlformats.org/officeDocument/2006/relationships/hyperlink" Target="http://en.wikipedia.org/wiki/Carl_Friedrich_Gauss" TargetMode="External"/><Relationship Id="rId7" Type="http://schemas.openxmlformats.org/officeDocument/2006/relationships/hyperlink" Target="http://en.wikipedia.org/wiki/Carriage_return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Control_character" TargetMode="External"/><Relationship Id="rId5" Type="http://schemas.openxmlformats.org/officeDocument/2006/relationships/hyperlink" Target="http://en.wikipedia.org/wiki/Donald_Murray_(inventor)" TargetMode="External"/><Relationship Id="rId4" Type="http://schemas.openxmlformats.org/officeDocument/2006/relationships/hyperlink" Target="http://en.wikipedia.org/wiki/Wilhelm_Eduard_Weber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ndardizatio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French_language" TargetMode="External"/><Relationship Id="rId5" Type="http://schemas.openxmlformats.org/officeDocument/2006/relationships/hyperlink" Target="http://en.wikipedia.org/wiki/United_Nations" TargetMode="External"/><Relationship Id="rId4" Type="http://schemas.openxmlformats.org/officeDocument/2006/relationships/hyperlink" Target="http://en.wikipedia.org/wiki/ITU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91814A-C4F0-46F5-B52A-F93719E2E7D0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916D32-4C56-4521-88DE-B3642D2532DF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5C9049-53AE-4262-BFF7-10288384138D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B1D345B-8598-4497-BC74-74BD9A0175B8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CA020E2-DAD1-4288-9883-E8AEA9E710F5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98A476-7FD4-41FD-A1DC-9EA07EE1BFFF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890813-A414-4A65-B393-33A92FFCE9BC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C105B0-E355-46DB-A1C2-6C2443A5E2D3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998949-63B9-4AFC-9C75-9CF0D87E8837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AE65AF-FBDD-4A94-AB3A-79BC12F17E1B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71D607-A569-4B43-BB92-DAFC59BA59D8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EB80E8-C5B1-44CB-8DD8-476D83A9776C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ABEB6DB-1329-4D07-8346-158230600C51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1784BC-3E2C-4A61-A3DC-3565A4D9DEE6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rtl="0"/>
            <a:r>
              <a:rPr lang="en-US" b="1" dirty="0" smtClean="0"/>
              <a:t>Quoted-Printable</a:t>
            </a:r>
            <a:r>
              <a:rPr lang="en-US" dirty="0" smtClean="0"/>
              <a:t>, or </a:t>
            </a:r>
            <a:r>
              <a:rPr lang="en-US" b="1" dirty="0" smtClean="0"/>
              <a:t>QP encoding</a:t>
            </a:r>
            <a:r>
              <a:rPr lang="en-US" dirty="0" smtClean="0"/>
              <a:t>, is an </a:t>
            </a:r>
            <a:r>
              <a:rPr lang="en-US" dirty="0" smtClean="0">
                <a:hlinkClick r:id="rId3" action="ppaction://hlinkfile" tooltip="Code"/>
              </a:rPr>
              <a:t>encoding</a:t>
            </a:r>
            <a:r>
              <a:rPr lang="en-US" dirty="0" smtClean="0"/>
              <a:t> using </a:t>
            </a:r>
            <a:r>
              <a:rPr lang="en-US" dirty="0" smtClean="0">
                <a:hlinkClick r:id="rId4" action="ppaction://hlinkfile" tooltip="Graphic character"/>
              </a:rPr>
              <a:t>printable ASCII characters</a:t>
            </a:r>
            <a:r>
              <a:rPr lang="en-US" dirty="0" smtClean="0"/>
              <a:t> (</a:t>
            </a:r>
            <a:r>
              <a:rPr lang="en-US" dirty="0" smtClean="0">
                <a:hlinkClick r:id="rId5" action="ppaction://hlinkfile" tooltip="Alphanumeric"/>
              </a:rPr>
              <a:t>alphanumeric</a:t>
            </a:r>
            <a:r>
              <a:rPr lang="en-US" dirty="0" smtClean="0"/>
              <a:t> and the </a:t>
            </a:r>
            <a:r>
              <a:rPr lang="en-US" dirty="0" smtClean="0">
                <a:hlinkClick r:id="rId6" action="ppaction://hlinkfile" tooltip="Equals sign"/>
              </a:rPr>
              <a:t>equals sign</a:t>
            </a:r>
            <a:r>
              <a:rPr lang="en-US" dirty="0" smtClean="0"/>
              <a:t> "=") to transmit </a:t>
            </a:r>
            <a:r>
              <a:rPr lang="en-US" dirty="0" smtClean="0">
                <a:hlinkClick r:id="rId7" action="ppaction://hlinkfile" tooltip="Octet (computing)"/>
              </a:rPr>
              <a:t>8-bit</a:t>
            </a:r>
            <a:r>
              <a:rPr lang="en-US" dirty="0" smtClean="0"/>
              <a:t> data over a 7-bit data path or, generally, over a medium which is not </a:t>
            </a:r>
            <a:r>
              <a:rPr lang="en-US" dirty="0" smtClean="0">
                <a:hlinkClick r:id="rId8" action="ppaction://hlinkfile" tooltip="8-bit clean"/>
              </a:rPr>
              <a:t>8-bit clean</a:t>
            </a:r>
            <a:r>
              <a:rPr lang="en-US" dirty="0" smtClean="0"/>
              <a:t>.</a:t>
            </a:r>
            <a:r>
              <a:rPr lang="en-US" baseline="30000" dirty="0" smtClean="0">
                <a:hlinkClick r:id="" action="ppaction://hlinkfile"/>
              </a:rPr>
              <a:t>[1]</a:t>
            </a:r>
            <a:r>
              <a:rPr lang="en-US" dirty="0" smtClean="0"/>
              <a:t> It is defined as a MIME </a:t>
            </a:r>
            <a:r>
              <a:rPr lang="en-US" dirty="0" smtClean="0">
                <a:hlinkClick r:id="rId9" action="ppaction://hlinkfile" tooltip="MIME"/>
              </a:rPr>
              <a:t>content transfer encoding</a:t>
            </a:r>
            <a:r>
              <a:rPr lang="en-US" dirty="0" smtClean="0"/>
              <a:t> for use in </a:t>
            </a:r>
            <a:r>
              <a:rPr lang="en-US" dirty="0" smtClean="0">
                <a:hlinkClick r:id="rId10" action="ppaction://hlinkfile" tooltip="E-mail"/>
              </a:rPr>
              <a:t>e-mail</a:t>
            </a:r>
            <a:r>
              <a:rPr lang="en-US" dirty="0" smtClean="0"/>
              <a:t>.</a:t>
            </a:r>
          </a:p>
          <a:p>
            <a:pPr rtl="0"/>
            <a:r>
              <a:rPr lang="en-US" dirty="0" smtClean="0"/>
              <a:t>QP works by using the equals sign "=" as an </a:t>
            </a:r>
            <a:r>
              <a:rPr lang="en-US" dirty="0" smtClean="0">
                <a:hlinkClick r:id="rId11" action="ppaction://hlinkfile" tooltip="Escape character"/>
              </a:rPr>
              <a:t>escape character</a:t>
            </a:r>
            <a:r>
              <a:rPr lang="en-US" dirty="0" smtClean="0"/>
              <a:t>. It also limits line length to 76, as some software has limits on line length.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Any 8-bit byte value may be encoded with 3 characters: an "=" followed by two </a:t>
            </a:r>
            <a:r>
              <a:rPr lang="en-US" dirty="0" smtClean="0">
                <a:hlinkClick r:id="rId12" action="ppaction://hlinkfile" tooltip="Hexadecimal"/>
              </a:rPr>
              <a:t>hexadecimal</a:t>
            </a:r>
            <a:r>
              <a:rPr lang="en-US" dirty="0" smtClean="0"/>
              <a:t> digits (0–9 or A–F) representing the byte's numeric value. For example, an ASCII </a:t>
            </a:r>
            <a:r>
              <a:rPr lang="en-US" dirty="0" smtClean="0">
                <a:hlinkClick r:id="rId13" action="ppaction://hlinkfile" tooltip="Form feed"/>
              </a:rPr>
              <a:t>form feed</a:t>
            </a:r>
            <a:r>
              <a:rPr lang="en-US" dirty="0" smtClean="0"/>
              <a:t> character (decimal value 12) can be represented by "=0C", and an ASCII equal sign (decimal value 61) must be represented by "=3D". All characters except printable ASCII characters or </a:t>
            </a:r>
            <a:r>
              <a:rPr lang="en-US" dirty="0" smtClean="0">
                <a:hlinkClick r:id="rId14" action="ppaction://hlinkfile" tooltip="Newline"/>
              </a:rPr>
              <a:t>end of line characters</a:t>
            </a:r>
            <a:r>
              <a:rPr lang="en-US" dirty="0" smtClean="0"/>
              <a:t> must be encoded in this fashion.</a:t>
            </a:r>
          </a:p>
          <a:p>
            <a:pPr rtl="0"/>
            <a:r>
              <a:rPr lang="en-US" dirty="0" smtClean="0"/>
              <a:t>All printable ASCII characters (decimal values between 33 and 126) may be represented by themselves, except "=" (decimal 61).</a:t>
            </a:r>
          </a:p>
          <a:p>
            <a:pPr rtl="0"/>
            <a:endParaRPr lang="en-US" dirty="0" smtClean="0"/>
          </a:p>
          <a:p>
            <a:pPr rtl="0"/>
            <a:r>
              <a:rPr lang="en-US" b="1" dirty="0" smtClean="0"/>
              <a:t>Example</a:t>
            </a:r>
          </a:p>
          <a:p>
            <a:pPr rtl="0"/>
            <a:r>
              <a:rPr lang="en-US" dirty="0" smtClean="0"/>
              <a:t>If you believe that truth=3Dbeauty, then surely = mathematics is the most beautiful branch of philosophy. This encodes the string:</a:t>
            </a:r>
          </a:p>
          <a:p>
            <a:pPr rtl="0"/>
            <a:r>
              <a:rPr lang="en-US" dirty="0" smtClean="0"/>
              <a:t>If you believe that truth=beauty, then surely mathematics is the most beautiful branch of philosophy.</a:t>
            </a:r>
          </a:p>
          <a:p>
            <a:pPr rtl="0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FB5B25-84F2-4FE4-BFC9-BF8FAE4971DA}" type="slidenum">
              <a:rPr lang="en-US" sz="1200" smtClean="0"/>
              <a:pPr eaLnBrk="1" hangingPunct="1"/>
              <a:t>31</a:t>
            </a:fld>
            <a:endParaRPr lang="en-US" sz="1200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07D355-87F4-4972-976C-3242650E26CF}" type="slidenum">
              <a:rPr lang="en-US" sz="1200" smtClean="0"/>
              <a:pPr eaLnBrk="1" hangingPunct="1"/>
              <a:t>32</a:t>
            </a:fld>
            <a:endParaRPr lang="en-US" sz="1200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B5CDAB-2A83-422A-8585-4F0884AF43C7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4C49C4-137B-4D31-A88D-EAF445FC69D0}" type="slidenum">
              <a:rPr lang="en-US" sz="1200" smtClean="0"/>
              <a:pPr eaLnBrk="1" hangingPunct="1"/>
              <a:t>34</a:t>
            </a:fld>
            <a:endParaRPr lang="en-US" sz="1200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6C3DFE-CA19-4B79-80CD-9EA6C9500ACA}" type="slidenum">
              <a:rPr lang="en-US" sz="1200" smtClean="0"/>
              <a:pPr eaLnBrk="1" hangingPunct="1"/>
              <a:t>35</a:t>
            </a:fld>
            <a:endParaRPr lang="en-US" sz="1200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AAA217-1A3D-41D8-9A6F-FF87B8EABD5B}" type="slidenum">
              <a:rPr lang="en-US" sz="1200" smtClean="0"/>
              <a:pPr eaLnBrk="1" hangingPunct="1"/>
              <a:t>36</a:t>
            </a:fld>
            <a:endParaRPr lang="en-US" sz="1200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B98EE1-1524-46D1-8E1D-CB10081AB2DD}" type="slidenum">
              <a:rPr lang="en-US" sz="1200" smtClean="0"/>
              <a:pPr eaLnBrk="1" hangingPunct="1"/>
              <a:t>37</a:t>
            </a:fld>
            <a:endParaRPr lang="en-US" sz="1200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687512-4FE3-4245-B580-6548853990DD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err="1" smtClean="0"/>
              <a:t>Baudot</a:t>
            </a:r>
            <a:r>
              <a:rPr lang="en-US" dirty="0" smtClean="0"/>
              <a:t> invented his original code in 1870 and patented it in 1874. It was a 5-bit code, </a:t>
            </a:r>
          </a:p>
          <a:p>
            <a:pPr eaLnBrk="1" hangingPunct="1"/>
            <a:r>
              <a:rPr lang="en-US" dirty="0" smtClean="0"/>
              <a:t>It was a 5-bit code, with equal on and off intervals, which allowed telegraph transmission of the Roman alphabet and punctuation and control signals. It was based on an earlier code developed by </a:t>
            </a:r>
            <a:r>
              <a:rPr lang="en-US" dirty="0" smtClean="0">
                <a:hlinkClick r:id="rId3" action="ppaction://hlinkfile" tooltip="Carl Friedrich Gauss"/>
              </a:rPr>
              <a:t>Carl Friedrich Gauss</a:t>
            </a:r>
            <a:r>
              <a:rPr lang="en-US" dirty="0" smtClean="0"/>
              <a:t> and </a:t>
            </a:r>
            <a:r>
              <a:rPr lang="en-US" dirty="0" smtClean="0">
                <a:hlinkClick r:id="rId4" action="ppaction://hlinkfile" tooltip="Wilhelm Eduard Weber"/>
              </a:rPr>
              <a:t>Wilhelm Weber</a:t>
            </a:r>
            <a:r>
              <a:rPr lang="en-US" dirty="0" smtClean="0"/>
              <a:t> in 1834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Baudot</a:t>
            </a:r>
            <a:r>
              <a:rPr lang="en-US" dirty="0" smtClean="0"/>
              <a:t> invented his original code in 1870 and patented it in 1874. It was a 5-bit code, </a:t>
            </a:r>
          </a:p>
          <a:p>
            <a:pPr eaLnBrk="1" hangingPunct="1"/>
            <a:r>
              <a:rPr lang="en-US" dirty="0" smtClean="0"/>
              <a:t>It was a 5-bit code, with equal on and off intervals, which allowed telegraph transmission of the Roman alphabet and punctuation and control signals. It was based on an earlier code developed by </a:t>
            </a:r>
            <a:r>
              <a:rPr lang="en-US" dirty="0" smtClean="0">
                <a:hlinkClick r:id="rId3" action="ppaction://hlinkfile" tooltip="Carl Friedrich Gauss"/>
              </a:rPr>
              <a:t>Carl Friedrich Gauss</a:t>
            </a:r>
            <a:r>
              <a:rPr lang="en-US" dirty="0" smtClean="0"/>
              <a:t> and </a:t>
            </a:r>
            <a:r>
              <a:rPr lang="en-US" dirty="0" smtClean="0">
                <a:hlinkClick r:id="rId4" action="ppaction://hlinkfile" tooltip="Wilhelm Eduard Weber"/>
              </a:rPr>
              <a:t>Wilhelm Weber</a:t>
            </a:r>
            <a:r>
              <a:rPr lang="en-US" dirty="0" smtClean="0"/>
              <a:t> in 1834</a:t>
            </a:r>
            <a:endParaRPr lang="lt-LT" dirty="0" smtClean="0"/>
          </a:p>
          <a:p>
            <a:pPr eaLnBrk="1" hangingPunct="1"/>
            <a:endParaRPr lang="lt-LT" dirty="0" smtClean="0"/>
          </a:p>
          <a:p>
            <a:pPr eaLnBrk="1" hangingPunct="1"/>
            <a:r>
              <a:rPr lang="en-US" dirty="0" smtClean="0"/>
              <a:t>In 1901 </a:t>
            </a:r>
            <a:r>
              <a:rPr lang="en-US" dirty="0" err="1" smtClean="0"/>
              <a:t>Baudot's</a:t>
            </a:r>
            <a:r>
              <a:rPr lang="en-US" dirty="0" smtClean="0"/>
              <a:t> code was modified by </a:t>
            </a:r>
            <a:r>
              <a:rPr lang="en-US" dirty="0" smtClean="0">
                <a:hlinkClick r:id="rId5" action="ppaction://hlinkfile" tooltip="Donald Murray (inventor)"/>
              </a:rPr>
              <a:t>Donald Murray</a:t>
            </a:r>
            <a:r>
              <a:rPr lang="en-US" dirty="0" smtClean="0"/>
              <a:t> (1865–1945), prompted by his development of a typewriter-like keyboard. </a:t>
            </a:r>
            <a:endParaRPr lang="lt-LT" dirty="0" smtClean="0"/>
          </a:p>
          <a:p>
            <a:pPr eaLnBrk="1" hangingPunct="1"/>
            <a:endParaRPr lang="lt-LT" dirty="0" smtClean="0"/>
          </a:p>
          <a:p>
            <a:pPr eaLnBrk="1" hangingPunct="1"/>
            <a:r>
              <a:rPr lang="en-US" dirty="0" smtClean="0"/>
              <a:t>The Murray code also introduced what became known as "format effectors" or "</a:t>
            </a:r>
            <a:r>
              <a:rPr lang="en-US" dirty="0" smtClean="0">
                <a:hlinkClick r:id="rId6" action="ppaction://hlinkfile" tooltip="Control character"/>
              </a:rPr>
              <a:t>control characters</a:t>
            </a:r>
            <a:r>
              <a:rPr lang="en-US" dirty="0" smtClean="0"/>
              <a:t>" – the </a:t>
            </a:r>
            <a:r>
              <a:rPr lang="en-US" dirty="0" smtClean="0">
                <a:hlinkClick r:id="rId7" action="ppaction://hlinkfile" tooltip="Carriage return"/>
              </a:rPr>
              <a:t>CR</a:t>
            </a:r>
            <a:r>
              <a:rPr lang="en-US" dirty="0" smtClean="0"/>
              <a:t> (Carriage Return) and </a:t>
            </a:r>
            <a:r>
              <a:rPr lang="en-US" dirty="0" smtClean="0">
                <a:hlinkClick r:id="rId8" action="ppaction://hlinkfile" tooltip="Newline"/>
              </a:rPr>
              <a:t>LF</a:t>
            </a:r>
            <a:r>
              <a:rPr lang="en-US" dirty="0" smtClean="0"/>
              <a:t> (Line Feed) codes. A few of </a:t>
            </a:r>
            <a:r>
              <a:rPr lang="en-US" dirty="0" err="1" smtClean="0"/>
              <a:t>Baudot's</a:t>
            </a:r>
            <a:r>
              <a:rPr lang="en-US" dirty="0" smtClean="0"/>
              <a:t> codes moved to the positions where they have stayed ever since: the NULL or BLANK and the DEL code. NULL/BLANK was used as an idle code for when no messages were being sent.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F334F5-BC5E-4138-9042-5A6E15DDC09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A47895-53A2-4871-9BFB-CF9A2AFBFF1D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hlinkClick r:id="rId3" action="ppaction://hlinkfile" tooltip="Standardization"/>
              </a:rPr>
              <a:t>standardization</a:t>
            </a:r>
            <a:r>
              <a:rPr lang="en-US" dirty="0" smtClean="0"/>
              <a:t> work of ITU dates back to 1865, with the birth of the </a:t>
            </a:r>
            <a:r>
              <a:rPr lang="en-US" b="1" dirty="0" smtClean="0"/>
              <a:t>International Telegraph Union</a:t>
            </a:r>
            <a:r>
              <a:rPr lang="en-US" dirty="0" smtClean="0"/>
              <a:t> (</a:t>
            </a:r>
            <a:r>
              <a:rPr lang="en-US" b="1" dirty="0" smtClean="0">
                <a:hlinkClick r:id="rId4" action="ppaction://hlinkfile" tooltip="ITU"/>
              </a:rPr>
              <a:t>ITU</a:t>
            </a:r>
            <a:r>
              <a:rPr lang="en-US" dirty="0" smtClean="0"/>
              <a:t>). It became a </a:t>
            </a:r>
            <a:r>
              <a:rPr lang="en-US" dirty="0" smtClean="0">
                <a:hlinkClick r:id="rId5" action="ppaction://hlinkfile" tooltip="United Nations"/>
              </a:rPr>
              <a:t>United Nations</a:t>
            </a:r>
            <a:r>
              <a:rPr lang="en-US" dirty="0" smtClean="0"/>
              <a:t> specialized agency in 1947, and the International Telegraph and Telephone Consultative Committee (</a:t>
            </a:r>
            <a:r>
              <a:rPr lang="en-US" b="1" dirty="0" smtClean="0"/>
              <a:t>CCITT</a:t>
            </a:r>
            <a:r>
              <a:rPr lang="en-US" dirty="0" smtClean="0"/>
              <a:t>, from </a:t>
            </a:r>
            <a:r>
              <a:rPr lang="en-US" dirty="0" smtClean="0">
                <a:hlinkClick r:id="rId6" action="ppaction://hlinkfile" tooltip="French language"/>
              </a:rPr>
              <a:t>French</a:t>
            </a:r>
            <a:r>
              <a:rPr lang="en-US" dirty="0" smtClean="0"/>
              <a:t>: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Comité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Consultatif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International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Téléphonique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et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Télégraphique</a:t>
            </a:r>
            <a:r>
              <a:rPr lang="en-US" dirty="0" smtClean="0"/>
              <a:t>) was created in 1956. </a:t>
            </a:r>
            <a:r>
              <a:rPr lang="en-US" smtClean="0"/>
              <a:t>It was renamed ITU-T in 1993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A262C7-CF85-4915-B343-76F3D8C72F3F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6D66E6-5CD7-4B69-9F0D-007D5F579A99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82FEDC-389C-41D2-9CD3-20118CA8DC5E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239F4B-8336-471B-BDF9-7EC0D38BDF0A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D1C39F"/>
              </a:gs>
              <a:gs pos="35001">
                <a:srgbClr val="F0EBD5"/>
              </a:gs>
              <a:gs pos="100000">
                <a:srgbClr val="FFEFD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2" name="Oval 10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</p:grpSp>
      </p:grpSp>
      <p:sp>
        <p:nvSpPr>
          <p:cNvPr id="411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828800" y="2057400"/>
            <a:ext cx="73152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Komutavimas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GB" noProof="0" smtClean="0"/>
              <a:t>Switching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83DAB-BF36-4A82-AA27-0E7B48618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9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26A25-9249-4909-8165-0C17A1E966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2EA1B-3208-4940-B9C5-941081A87B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611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D1C39F"/>
              </a:gs>
              <a:gs pos="35001">
                <a:srgbClr val="F0EBD5"/>
              </a:gs>
              <a:gs pos="100000">
                <a:srgbClr val="FFEFD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2" name="Oval 10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411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828800" y="2057400"/>
            <a:ext cx="73152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Komutavimas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GB" noProof="0" smtClean="0"/>
              <a:t>Switching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32F7-B0CF-4AF7-AFD6-2DA2ADA24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76677-93EE-4239-8889-94D0E74986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26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665C8-CBD3-43F3-B59E-EF9C16A94A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380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4495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331DB-DA67-492D-B0B0-EA47BABB82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8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A70C5-AB90-4A02-BBED-A219079FA7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971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D2F9F-6215-41A6-B80E-85BBF89F1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032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64BE8-6227-46B9-B23F-899359CE5D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41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EF5DE-1BCF-4CEB-9714-6C3C7755D6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7EEEC-E671-402C-B156-FC7F6FE783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07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D0A5F-63CD-48A6-8A75-7A70622327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690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A93-630E-4F04-B594-BFE1AB6F44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940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A73F-34BF-4ACA-A3D5-CCB0056C9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475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44958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66800"/>
            <a:ext cx="4495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4495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C4CE9-9B9E-4721-913A-4D5ED3565B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18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8E016-4E48-411C-93F0-4BC1BFDDB9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68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4495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08DF8-D53E-40DA-8B43-92295BD6C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7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68D2-F549-47E1-B986-AA13AF97D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4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324D3-1BE4-4522-BC4E-0B6E7E1F1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0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91861-158C-45EE-B52D-8FB0113BD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5BF1-14E4-40C1-B68A-20A17E82D0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4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E07EB-3BB5-495D-BC62-3C302FB2B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3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3E7B3"/>
              </a:gs>
              <a:gs pos="100000">
                <a:srgbClr val="FAF5D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23813" y="-141288"/>
            <a:ext cx="8405813" cy="1246188"/>
            <a:chOff x="20" y="-89"/>
            <a:chExt cx="5295" cy="785"/>
          </a:xfrm>
        </p:grpSpPr>
        <p:sp>
          <p:nvSpPr>
            <p:cNvPr id="1033" name="Freeform 4"/>
            <p:cNvSpPr>
              <a:spLocks/>
            </p:cNvSpPr>
            <p:nvPr userDrawn="1"/>
          </p:nvSpPr>
          <p:spPr bwMode="auto">
            <a:xfrm rot="-507431">
              <a:off x="20" y="524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1034" name="Freeform 5"/>
            <p:cNvSpPr>
              <a:spLocks/>
            </p:cNvSpPr>
            <p:nvPr userDrawn="1"/>
          </p:nvSpPr>
          <p:spPr bwMode="auto">
            <a:xfrm rot="-507431">
              <a:off x="1193" y="-89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grpSp>
          <p:nvGrpSpPr>
            <p:cNvPr id="1035" name="Group 6"/>
            <p:cNvGrpSpPr>
              <a:grpSpLocks/>
            </p:cNvGrpSpPr>
            <p:nvPr userDrawn="1"/>
          </p:nvGrpSpPr>
          <p:grpSpPr bwMode="auto">
            <a:xfrm>
              <a:off x="1033" y="326"/>
              <a:ext cx="192" cy="192"/>
              <a:chOff x="1033" y="326"/>
              <a:chExt cx="192" cy="192"/>
            </a:xfrm>
          </p:grpSpPr>
          <p:sp>
            <p:nvSpPr>
              <p:cNvPr id="1036" name="Oval 7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37" name="Oval 8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38" name="Oval 9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39" name="Oval 10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40" name="Oval 11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41" name="Oval 12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42" name="Oval 13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43" name="Oval 14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  <p:sp>
            <p:nvSpPr>
              <p:cNvPr id="1044" name="Oval 15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/>
              </a:p>
            </p:txBody>
          </p:sp>
        </p:grpSp>
      </p:grpSp>
      <p:sp>
        <p:nvSpPr>
          <p:cNvPr id="102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66800"/>
            <a:ext cx="9144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324600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67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25DB616-F3BD-483C-8A9A-9E0358E3F7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3E7B3"/>
              </a:gs>
              <a:gs pos="100000">
                <a:srgbClr val="FAF5D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lt-LT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-23813" y="-141288"/>
            <a:ext cx="8405813" cy="1246188"/>
            <a:chOff x="20" y="-89"/>
            <a:chExt cx="5295" cy="785"/>
          </a:xfrm>
        </p:grpSpPr>
        <p:sp>
          <p:nvSpPr>
            <p:cNvPr id="2057" name="Freeform 4"/>
            <p:cNvSpPr>
              <a:spLocks/>
            </p:cNvSpPr>
            <p:nvPr userDrawn="1"/>
          </p:nvSpPr>
          <p:spPr bwMode="auto">
            <a:xfrm rot="-507431">
              <a:off x="20" y="524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sp>
          <p:nvSpPr>
            <p:cNvPr id="2058" name="Freeform 5"/>
            <p:cNvSpPr>
              <a:spLocks/>
            </p:cNvSpPr>
            <p:nvPr userDrawn="1"/>
          </p:nvSpPr>
          <p:spPr bwMode="auto">
            <a:xfrm rot="-507431">
              <a:off x="1193" y="-89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lt-LT"/>
            </a:p>
          </p:txBody>
        </p:sp>
        <p:grpSp>
          <p:nvGrpSpPr>
            <p:cNvPr id="2059" name="Group 6"/>
            <p:cNvGrpSpPr>
              <a:grpSpLocks/>
            </p:cNvGrpSpPr>
            <p:nvPr userDrawn="1"/>
          </p:nvGrpSpPr>
          <p:grpSpPr bwMode="auto">
            <a:xfrm>
              <a:off x="1033" y="326"/>
              <a:ext cx="192" cy="192"/>
              <a:chOff x="1033" y="326"/>
              <a:chExt cx="192" cy="192"/>
            </a:xfrm>
          </p:grpSpPr>
          <p:sp>
            <p:nvSpPr>
              <p:cNvPr id="2060" name="Oval 7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1" name="Oval 8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2" name="Oval 9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3" name="Oval 10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4" name="Oval 11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5" name="Oval 12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6" name="Oval 13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7" name="Oval 14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2068" name="Oval 15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lt-LT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205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66800"/>
            <a:ext cx="9144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324600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67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805A17-9367-4ACF-A568-7344D39547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Z/OS" TargetMode="External"/><Relationship Id="rId13" Type="http://schemas.openxmlformats.org/officeDocument/2006/relationships/hyperlink" Target="http://en.wikipedia.org/wiki/Open_source_software" TargetMode="External"/><Relationship Id="rId3" Type="http://schemas.openxmlformats.org/officeDocument/2006/relationships/hyperlink" Target="http://en.wikipedia.org/wiki/Bit" TargetMode="External"/><Relationship Id="rId7" Type="http://schemas.openxmlformats.org/officeDocument/2006/relationships/hyperlink" Target="http://en.wikipedia.org/wiki/Operating_systems" TargetMode="External"/><Relationship Id="rId12" Type="http://schemas.openxmlformats.org/officeDocument/2006/relationships/hyperlink" Target="http://en.wikipedia.org/wiki/IB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BM_mainframe" TargetMode="External"/><Relationship Id="rId11" Type="http://schemas.openxmlformats.org/officeDocument/2006/relationships/hyperlink" Target="http://en.wikipedia.org/wiki/VSE_(operating_system)" TargetMode="External"/><Relationship Id="rId5" Type="http://schemas.openxmlformats.org/officeDocument/2006/relationships/hyperlink" Target="http://en.wikipedia.org/wiki/Code_page" TargetMode="External"/><Relationship Id="rId15" Type="http://schemas.openxmlformats.org/officeDocument/2006/relationships/hyperlink" Target="http://en.wikipedia.org/wiki/Jargon_File" TargetMode="External"/><Relationship Id="rId10" Type="http://schemas.openxmlformats.org/officeDocument/2006/relationships/hyperlink" Target="http://en.wikipedia.org/wiki/VM_(operating_system)" TargetMode="External"/><Relationship Id="rId4" Type="http://schemas.openxmlformats.org/officeDocument/2006/relationships/hyperlink" Target="http://en.wikipedia.org/wiki/Character_encoding" TargetMode="External"/><Relationship Id="rId9" Type="http://schemas.openxmlformats.org/officeDocument/2006/relationships/hyperlink" Target="http://en.wikipedia.org/wiki/OS/390" TargetMode="External"/><Relationship Id="rId14" Type="http://schemas.openxmlformats.org/officeDocument/2006/relationships/hyperlink" Target="http://en.wikipedia.org/wiki/Eric_S._Raymond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egeek.com/what-are-punch-cards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segeek.com/what-are-mainframes.htm" TargetMode="External"/><Relationship Id="rId5" Type="http://schemas.openxmlformats.org/officeDocument/2006/relationships/hyperlink" Target="http://www.wisegeek.com/what-is-a-carriage.htm" TargetMode="External"/><Relationship Id="rId4" Type="http://schemas.openxmlformats.org/officeDocument/2006/relationships/hyperlink" Target="http://www.wisegeek.com/what-is-a-computer.htm" TargetMode="Externa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hyperlink" Target="http://en.wikipedia.org/wiki/Data_link_escape" TargetMode="External"/><Relationship Id="rId18" Type="http://schemas.openxmlformats.org/officeDocument/2006/relationships/hyperlink" Target="http://en.wikipedia.org/wiki/End_of_medium" TargetMode="External"/><Relationship Id="rId26" Type="http://schemas.openxmlformats.org/officeDocument/2006/relationships/hyperlink" Target="http://en.wikipedia.org/wiki/Enquire_character" TargetMode="External"/><Relationship Id="rId39" Type="http://schemas.openxmlformats.org/officeDocument/2006/relationships/hyperlink" Target="http://en.wikipedia.org/wiki/+" TargetMode="External"/><Relationship Id="rId21" Type="http://schemas.openxmlformats.org/officeDocument/2006/relationships/hyperlink" Target="http://en.wikipedia.org/wiki/Record_separator" TargetMode="External"/><Relationship Id="rId34" Type="http://schemas.openxmlformats.org/officeDocument/2006/relationships/hyperlink" Target="http://en.wikipedia.org/wiki/Space_character" TargetMode="External"/><Relationship Id="rId42" Type="http://schemas.openxmlformats.org/officeDocument/2006/relationships/hyperlink" Target="http://en.wikipedia.org/wiki/!" TargetMode="External"/><Relationship Id="rId47" Type="http://schemas.openxmlformats.org/officeDocument/2006/relationships/hyperlink" Target="http://en.wikipedia.org/wiki/%C2%AC" TargetMode="External"/><Relationship Id="rId50" Type="http://schemas.openxmlformats.org/officeDocument/2006/relationships/hyperlink" Target="http://en.wikipedia.org/wiki/Broken_bar" TargetMode="External"/><Relationship Id="rId55" Type="http://schemas.openxmlformats.org/officeDocument/2006/relationships/hyperlink" Target="http://en.wikipedia.org/wiki/%60" TargetMode="External"/><Relationship Id="rId63" Type="http://schemas.openxmlformats.org/officeDocument/2006/relationships/hyperlink" Target="http://en.wikipedia.org/wiki/B" TargetMode="External"/><Relationship Id="rId68" Type="http://schemas.openxmlformats.org/officeDocument/2006/relationships/hyperlink" Target="http://en.wikipedia.org/wiki/G" TargetMode="External"/><Relationship Id="rId76" Type="http://schemas.openxmlformats.org/officeDocument/2006/relationships/hyperlink" Target="http://en.wikipedia.org/wiki/N" TargetMode="External"/><Relationship Id="rId7" Type="http://schemas.openxmlformats.org/officeDocument/2006/relationships/hyperlink" Target="http://en.wikipedia.org/wiki/Delete_key" TargetMode="External"/><Relationship Id="rId71" Type="http://schemas.openxmlformats.org/officeDocument/2006/relationships/hyperlink" Target="http://en.wikipedia.org/wiki/%C2%B1" TargetMode="External"/><Relationship Id="rId2" Type="http://schemas.openxmlformats.org/officeDocument/2006/relationships/hyperlink" Target="http://en.wikipedia.org/wiki/Null_character" TargetMode="External"/><Relationship Id="rId16" Type="http://schemas.openxmlformats.org/officeDocument/2006/relationships/hyperlink" Target="http://en.wikipedia.org/wiki/Backspace" TargetMode="External"/><Relationship Id="rId29" Type="http://schemas.openxmlformats.org/officeDocument/2006/relationships/hyperlink" Target="http://en.wikipedia.org/wiki/Synchronous_idle" TargetMode="External"/><Relationship Id="rId11" Type="http://schemas.openxmlformats.org/officeDocument/2006/relationships/hyperlink" Target="http://en.wikipedia.org/wiki/Shift_out" TargetMode="External"/><Relationship Id="rId24" Type="http://schemas.openxmlformats.org/officeDocument/2006/relationships/hyperlink" Target="http://en.wikipedia.org/wiki/End_transmission_block" TargetMode="External"/><Relationship Id="rId32" Type="http://schemas.openxmlformats.org/officeDocument/2006/relationships/hyperlink" Target="http://en.wikipedia.org/wiki/Negative-acknowledge_character" TargetMode="External"/><Relationship Id="rId37" Type="http://schemas.openxmlformats.org/officeDocument/2006/relationships/hyperlink" Target="http://en.wikipedia.org/wiki/Angle_bracket" TargetMode="External"/><Relationship Id="rId40" Type="http://schemas.openxmlformats.org/officeDocument/2006/relationships/hyperlink" Target="http://en.wikipedia.org/wiki/Vertical_bar" TargetMode="External"/><Relationship Id="rId45" Type="http://schemas.openxmlformats.org/officeDocument/2006/relationships/hyperlink" Target="http://en.wikipedia.org/wiki/)" TargetMode="External"/><Relationship Id="rId53" Type="http://schemas.openxmlformats.org/officeDocument/2006/relationships/hyperlink" Target="http://en.wikipedia.org/wiki/Underscore" TargetMode="External"/><Relationship Id="rId58" Type="http://schemas.openxmlformats.org/officeDocument/2006/relationships/hyperlink" Target="http://en.wikipedia.org/wiki/@" TargetMode="External"/><Relationship Id="rId66" Type="http://schemas.openxmlformats.org/officeDocument/2006/relationships/hyperlink" Target="http://en.wikipedia.org/wiki/E" TargetMode="External"/><Relationship Id="rId74" Type="http://schemas.openxmlformats.org/officeDocument/2006/relationships/hyperlink" Target="http://en.wikipedia.org/wiki/L" TargetMode="External"/><Relationship Id="rId79" Type="http://schemas.openxmlformats.org/officeDocument/2006/relationships/hyperlink" Target="http://en.wikipedia.org/wiki/Q" TargetMode="External"/><Relationship Id="rId5" Type="http://schemas.openxmlformats.org/officeDocument/2006/relationships/hyperlink" Target="http://en.wikipedia.org/wiki/End_of_text" TargetMode="External"/><Relationship Id="rId61" Type="http://schemas.openxmlformats.org/officeDocument/2006/relationships/hyperlink" Target="http://en.wikipedia.org/wiki/%22" TargetMode="External"/><Relationship Id="rId10" Type="http://schemas.openxmlformats.org/officeDocument/2006/relationships/hyperlink" Target="http://en.wikipedia.org/wiki/Carriage_return" TargetMode="External"/><Relationship Id="rId19" Type="http://schemas.openxmlformats.org/officeDocument/2006/relationships/hyperlink" Target="http://en.wikipedia.org/wiki/Field_separator" TargetMode="External"/><Relationship Id="rId31" Type="http://schemas.openxmlformats.org/officeDocument/2006/relationships/hyperlink" Target="http://en.wikipedia.org/wiki/Device_control_4" TargetMode="External"/><Relationship Id="rId44" Type="http://schemas.openxmlformats.org/officeDocument/2006/relationships/hyperlink" Target="http://en.wikipedia.org/wiki/Asterisk" TargetMode="External"/><Relationship Id="rId52" Type="http://schemas.openxmlformats.org/officeDocument/2006/relationships/hyperlink" Target="http://en.wikipedia.org/wiki/%25" TargetMode="External"/><Relationship Id="rId60" Type="http://schemas.openxmlformats.org/officeDocument/2006/relationships/hyperlink" Target="http://en.wikipedia.org/wiki/Equals_sign" TargetMode="External"/><Relationship Id="rId65" Type="http://schemas.openxmlformats.org/officeDocument/2006/relationships/hyperlink" Target="http://en.wikipedia.org/wiki/D" TargetMode="External"/><Relationship Id="rId73" Type="http://schemas.openxmlformats.org/officeDocument/2006/relationships/hyperlink" Target="http://en.wikipedia.org/wiki/K" TargetMode="External"/><Relationship Id="rId78" Type="http://schemas.openxmlformats.org/officeDocument/2006/relationships/hyperlink" Target="http://en.wikipedia.org/wiki/P" TargetMode="External"/><Relationship Id="rId4" Type="http://schemas.openxmlformats.org/officeDocument/2006/relationships/hyperlink" Target="http://en.wikipedia.org/wiki/Start_of_text" TargetMode="External"/><Relationship Id="rId9" Type="http://schemas.openxmlformats.org/officeDocument/2006/relationships/hyperlink" Target="http://en.wikipedia.org/wiki/Form_feed" TargetMode="External"/><Relationship Id="rId14" Type="http://schemas.openxmlformats.org/officeDocument/2006/relationships/hyperlink" Target="http://en.wikipedia.org/wiki/Device_control_2" TargetMode="External"/><Relationship Id="rId22" Type="http://schemas.openxmlformats.org/officeDocument/2006/relationships/hyperlink" Target="http://en.wikipedia.org/wiki/Unit_separator" TargetMode="External"/><Relationship Id="rId27" Type="http://schemas.openxmlformats.org/officeDocument/2006/relationships/hyperlink" Target="http://en.wikipedia.org/wiki/Acknowledge_character" TargetMode="External"/><Relationship Id="rId30" Type="http://schemas.openxmlformats.org/officeDocument/2006/relationships/hyperlink" Target="http://en.wikipedia.org/wiki/End-of-transmission_character" TargetMode="External"/><Relationship Id="rId35" Type="http://schemas.openxmlformats.org/officeDocument/2006/relationships/hyperlink" Target="http://en.wikipedia.org/wiki/Non-breaking_space" TargetMode="External"/><Relationship Id="rId43" Type="http://schemas.openxmlformats.org/officeDocument/2006/relationships/hyperlink" Target="http://en.wikipedia.org/wiki/$" TargetMode="External"/><Relationship Id="rId48" Type="http://schemas.openxmlformats.org/officeDocument/2006/relationships/hyperlink" Target="http://en.wikipedia.org/wiki/Hyphen-minus" TargetMode="External"/><Relationship Id="rId56" Type="http://schemas.openxmlformats.org/officeDocument/2006/relationships/hyperlink" Target="http://en.wikipedia.org/wiki/Colon_(punctuation)" TargetMode="External"/><Relationship Id="rId64" Type="http://schemas.openxmlformats.org/officeDocument/2006/relationships/hyperlink" Target="http://en.wikipedia.org/wiki/C" TargetMode="External"/><Relationship Id="rId69" Type="http://schemas.openxmlformats.org/officeDocument/2006/relationships/hyperlink" Target="http://en.wikipedia.org/wiki/H" TargetMode="External"/><Relationship Id="rId77" Type="http://schemas.openxmlformats.org/officeDocument/2006/relationships/hyperlink" Target="http://en.wikipedia.org/wiki/O" TargetMode="External"/><Relationship Id="rId8" Type="http://schemas.openxmlformats.org/officeDocument/2006/relationships/hyperlink" Target="http://en.wikipedia.org/wiki/Vertical_tab" TargetMode="External"/><Relationship Id="rId51" Type="http://schemas.openxmlformats.org/officeDocument/2006/relationships/hyperlink" Target="http://en.wikipedia.org/wiki/," TargetMode="External"/><Relationship Id="rId72" Type="http://schemas.openxmlformats.org/officeDocument/2006/relationships/hyperlink" Target="http://en.wikipedia.org/wiki/J" TargetMode="External"/><Relationship Id="rId80" Type="http://schemas.openxmlformats.org/officeDocument/2006/relationships/hyperlink" Target="http://en.wikipedia.org/wiki/R" TargetMode="External"/><Relationship Id="rId3" Type="http://schemas.openxmlformats.org/officeDocument/2006/relationships/hyperlink" Target="http://en.wikipedia.org/wiki/Start_of_heading" TargetMode="External"/><Relationship Id="rId12" Type="http://schemas.openxmlformats.org/officeDocument/2006/relationships/hyperlink" Target="http://en.wikipedia.org/wiki/Shift_in" TargetMode="External"/><Relationship Id="rId17" Type="http://schemas.openxmlformats.org/officeDocument/2006/relationships/hyperlink" Target="http://en.wikipedia.org/wiki/Cancel_character" TargetMode="External"/><Relationship Id="rId25" Type="http://schemas.openxmlformats.org/officeDocument/2006/relationships/hyperlink" Target="http://en.wikipedia.org/wiki/Escape_character" TargetMode="External"/><Relationship Id="rId33" Type="http://schemas.openxmlformats.org/officeDocument/2006/relationships/hyperlink" Target="http://en.wikipedia.org/wiki/Substitute_character" TargetMode="External"/><Relationship Id="rId38" Type="http://schemas.openxmlformats.org/officeDocument/2006/relationships/hyperlink" Target="http://en.wikipedia.org/wiki/(" TargetMode="External"/><Relationship Id="rId46" Type="http://schemas.openxmlformats.org/officeDocument/2006/relationships/hyperlink" Target="http://en.wikipedia.org/wiki/;" TargetMode="External"/><Relationship Id="rId59" Type="http://schemas.openxmlformats.org/officeDocument/2006/relationships/hyperlink" Target="http://en.wikipedia.org/wiki/Apostrophe" TargetMode="External"/><Relationship Id="rId67" Type="http://schemas.openxmlformats.org/officeDocument/2006/relationships/hyperlink" Target="http://en.wikipedia.org/wiki/F" TargetMode="External"/><Relationship Id="rId20" Type="http://schemas.openxmlformats.org/officeDocument/2006/relationships/hyperlink" Target="http://en.wikipedia.org/wiki/Group_separator" TargetMode="External"/><Relationship Id="rId41" Type="http://schemas.openxmlformats.org/officeDocument/2006/relationships/hyperlink" Target="http://en.wikipedia.org/wiki/Ampersand" TargetMode="External"/><Relationship Id="rId54" Type="http://schemas.openxmlformats.org/officeDocument/2006/relationships/hyperlink" Target="http://en.wikipedia.org/wiki/?" TargetMode="External"/><Relationship Id="rId62" Type="http://schemas.openxmlformats.org/officeDocument/2006/relationships/hyperlink" Target="http://en.wikipedia.org/wiki/A" TargetMode="External"/><Relationship Id="rId70" Type="http://schemas.openxmlformats.org/officeDocument/2006/relationships/hyperlink" Target="http://en.wikipedia.org/wiki/I" TargetMode="External"/><Relationship Id="rId75" Type="http://schemas.openxmlformats.org/officeDocument/2006/relationships/hyperlink" Target="http://en.wikipedia.org/wiki/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Horizontal_tab" TargetMode="External"/><Relationship Id="rId15" Type="http://schemas.openxmlformats.org/officeDocument/2006/relationships/hyperlink" Target="http://en.wikipedia.org/wiki/Newline" TargetMode="External"/><Relationship Id="rId23" Type="http://schemas.openxmlformats.org/officeDocument/2006/relationships/hyperlink" Target="http://en.wikipedia.org/wiki/Line_feed" TargetMode="External"/><Relationship Id="rId28" Type="http://schemas.openxmlformats.org/officeDocument/2006/relationships/hyperlink" Target="http://en.wikipedia.org/wiki/Bell_character" TargetMode="External"/><Relationship Id="rId36" Type="http://schemas.openxmlformats.org/officeDocument/2006/relationships/hyperlink" Target="http://en.wikipedia.org/wiki/Full_stop" TargetMode="External"/><Relationship Id="rId49" Type="http://schemas.openxmlformats.org/officeDocument/2006/relationships/hyperlink" Target="http://en.wikipedia.org/wiki/" TargetMode="External"/><Relationship Id="rId57" Type="http://schemas.openxmlformats.org/officeDocument/2006/relationships/hyperlink" Target="http://en.wikipedia.org/wiki/Number_sign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ode.org/unicode/standard/translations/lithuanian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richard.eu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code.org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richard.eu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.cam.ac.uk/~mgk25/ucs/ISO-10646-UTF-8.html" TargetMode="External"/><Relationship Id="rId4" Type="http://schemas.openxmlformats.org/officeDocument/2006/relationships/hyperlink" Target="http://www.ietf.org/rfc/rfc2279.txt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richard.eu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rfc/rfc2781.tx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richard.eu.org/" TargetMode="External"/><Relationship Id="rId7" Type="http://schemas.openxmlformats.org/officeDocument/2006/relationships/hyperlink" Target="http://www.li18nux.net/root/LI18NUX2000/LI18NUX-2000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qs.org/rfcs/" TargetMode="External"/><Relationship Id="rId5" Type="http://schemas.openxmlformats.org/officeDocument/2006/relationships/hyperlink" Target="http://www.ietf.org/rfc/rfc2277.txt" TargetMode="External"/><Relationship Id="rId4" Type="http://schemas.openxmlformats.org/officeDocument/2006/relationships/hyperlink" Target="http://www.ietf.org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File:Baudotkeyboard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Simbolin</a:t>
            </a:r>
            <a:r>
              <a:rPr lang="lt-LT" b="1" smtClean="0">
                <a:solidFill>
                  <a:srgbClr val="333399"/>
                </a:solidFill>
                <a:latin typeface="Times New Roman" pitchFamily="18" charset="0"/>
              </a:rPr>
              <a:t>ė informacija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345" y="1052736"/>
            <a:ext cx="91440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lt-LT" sz="2800" b="1" dirty="0" smtClean="0"/>
              <a:t>Tarptautinis </a:t>
            </a:r>
            <a:r>
              <a:rPr lang="en-US" sz="2800" b="1" dirty="0" err="1" smtClean="0"/>
              <a:t>telegrafo</a:t>
            </a:r>
            <a:r>
              <a:rPr lang="en-US" sz="2800" b="1" dirty="0" smtClean="0"/>
              <a:t> </a:t>
            </a:r>
            <a:r>
              <a:rPr lang="lt-LT" sz="2800" b="1" dirty="0" smtClean="0"/>
              <a:t>kodas Nr2</a:t>
            </a:r>
            <a:r>
              <a:rPr lang="en-US" sz="2800" b="1" dirty="0" smtClean="0"/>
              <a:t> (ITA2):</a:t>
            </a:r>
            <a:r>
              <a:rPr lang="lt-LT" sz="2800" dirty="0" smtClean="0"/>
              <a:t>   </a:t>
            </a:r>
            <a:r>
              <a:rPr lang="lt-LT" sz="2800" dirty="0" smtClean="0"/>
              <a:t>5 skilčių kodas</a:t>
            </a:r>
            <a:r>
              <a:rPr lang="lt-LT" sz="2800" i="1" dirty="0" smtClean="0"/>
              <a:t>   </a:t>
            </a:r>
            <a:r>
              <a:rPr lang="lt-LT" sz="2800" i="1" dirty="0" smtClean="0"/>
              <a:t> </a:t>
            </a:r>
            <a:r>
              <a:rPr lang="en-US" sz="2800" i="1" dirty="0" smtClean="0"/>
              <a:t>(</a:t>
            </a:r>
            <a:r>
              <a:rPr lang="lt-LT" sz="2800" i="1" dirty="0" smtClean="0"/>
              <a:t>2</a:t>
            </a:r>
            <a:r>
              <a:rPr lang="lt-LT" sz="2800" i="1" baseline="30000" dirty="0" smtClean="0"/>
              <a:t>5</a:t>
            </a:r>
            <a:r>
              <a:rPr lang="en-US" sz="2800" i="1" dirty="0" smtClean="0"/>
              <a:t>=32</a:t>
            </a:r>
            <a:r>
              <a:rPr lang="en-US" sz="2800" i="1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 smtClean="0"/>
              <a:t>International Telegraph Alphabet No. 2 </a:t>
            </a:r>
            <a:r>
              <a:rPr lang="en-US" sz="2000" i="1" dirty="0" smtClean="0"/>
              <a:t> , </a:t>
            </a:r>
            <a:r>
              <a:rPr lang="en-US" sz="2000" i="1" dirty="0" err="1" smtClean="0"/>
              <a:t>standartizuotas</a:t>
            </a:r>
            <a:r>
              <a:rPr lang="en-US" sz="2000" i="1" dirty="0" smtClean="0"/>
              <a:t> 1930</a:t>
            </a:r>
            <a:endParaRPr lang="en-US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i="1" dirty="0" err="1" smtClean="0"/>
              <a:t>Reikia</a:t>
            </a:r>
            <a:r>
              <a:rPr lang="en-US" sz="2800" i="1" dirty="0" smtClean="0"/>
              <a:t>: 26 raid</a:t>
            </a:r>
            <a:r>
              <a:rPr lang="lt-LT" sz="2800" i="1" dirty="0" smtClean="0"/>
              <a:t>ės (lot ABC) </a:t>
            </a:r>
            <a:r>
              <a:rPr lang="en-US" sz="2800" i="1" dirty="0" smtClean="0"/>
              <a:t>+ 10 </a:t>
            </a:r>
            <a:r>
              <a:rPr lang="lt-LT" sz="2800" i="1" dirty="0" smtClean="0"/>
              <a:t>skaitmenų </a:t>
            </a:r>
            <a:r>
              <a:rPr lang="en-US" sz="2800" i="1" dirty="0" smtClean="0"/>
              <a:t>+ </a:t>
            </a:r>
            <a:r>
              <a:rPr lang="lt-LT" sz="2800" i="1" dirty="0" smtClean="0"/>
              <a:t>papild ženklai (skyrybos, valdymo...)</a:t>
            </a:r>
          </a:p>
          <a:p>
            <a:pPr eaLnBrk="1" hangingPunct="1">
              <a:lnSpc>
                <a:spcPct val="90000"/>
              </a:lnSpc>
            </a:pPr>
            <a:r>
              <a:rPr lang="lt-LT" sz="2800" i="1" dirty="0" smtClean="0"/>
              <a:t>Patikimumo problemos...</a:t>
            </a:r>
          </a:p>
          <a:p>
            <a:pPr eaLnBrk="1" hangingPunct="1">
              <a:lnSpc>
                <a:spcPct val="90000"/>
              </a:lnSpc>
            </a:pPr>
            <a:r>
              <a:rPr lang="lt-LT" sz="2800" i="1" dirty="0" smtClean="0"/>
              <a:t>LC (lower case 11111) UC (upper case 11011) </a:t>
            </a:r>
          </a:p>
        </p:txBody>
      </p:sp>
      <p:pic>
        <p:nvPicPr>
          <p:cNvPr id="9221" name="Picture 6" descr="http://upload.wikimedia.org/wikipedia/commons/1/17/Baudot_Tap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117" y="4037992"/>
            <a:ext cx="3759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251950" cy="695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4953000" cy="5334000"/>
          </a:xfrm>
        </p:spPr>
        <p:txBody>
          <a:bodyPr/>
          <a:lstStyle/>
          <a:p>
            <a:pPr marL="0" indent="0" eaLnBrk="1" hangingPunct="1"/>
            <a:r>
              <a:rPr lang="en-GB" sz="2800" smtClean="0">
                <a:latin typeface="Times New Roman" pitchFamily="18" charset="0"/>
              </a:rPr>
              <a:t>1963 m. Prasidėjo JAV industrijos standartizavimo procesas. Tarp pirmų priimtų standartų buvo informacijos apsikeitimo kodo standartas (</a:t>
            </a:r>
            <a:r>
              <a:rPr lang="en-GB" sz="2800" b="1" smtClean="0">
                <a:solidFill>
                  <a:srgbClr val="000099"/>
                </a:solidFill>
                <a:latin typeface="Times New Roman" pitchFamily="18" charset="0"/>
              </a:rPr>
              <a:t>ASCII - American Standard Code for Information Interchange</a:t>
            </a:r>
            <a:r>
              <a:rPr lang="en-GB" sz="2800" smtClean="0">
                <a:latin typeface="Times New Roman" pitchFamily="18" charset="0"/>
              </a:rPr>
              <a:t>). </a:t>
            </a:r>
          </a:p>
          <a:p>
            <a:pPr marL="0" indent="0" eaLnBrk="1" hangingPunct="1"/>
            <a:r>
              <a:rPr lang="en-GB" sz="2400" smtClean="0">
                <a:latin typeface="Times New Roman" pitchFamily="18" charset="0"/>
              </a:rPr>
              <a:t>Iš pradžių jis buvo sumanytas tik kompiuteriams, tačiau maždaug per 15 metų jis tapo visuotiniu informacijos apsikeitimo priemonių kodo standartu.</a:t>
            </a:r>
          </a:p>
          <a:p>
            <a:pPr marL="0" indent="0" eaLnBrk="1" hangingPunct="1"/>
            <a:endParaRPr lang="en-GB" sz="2400" smtClean="0">
              <a:latin typeface="Times New Roman" pitchFamily="18" charset="0"/>
            </a:endParaRPr>
          </a:p>
        </p:txBody>
      </p:sp>
      <p:pic>
        <p:nvPicPr>
          <p:cNvPr id="12293" name="Picture 4" descr="1963_asci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0" y="1143000"/>
            <a:ext cx="37465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32766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mtClean="0"/>
              <a:t>Simbolio </a:t>
            </a:r>
            <a:r>
              <a:rPr lang="en-US" b="1" smtClean="0"/>
              <a:t>kodas</a:t>
            </a:r>
            <a:r>
              <a:rPr lang="en-US" smtClean="0"/>
              <a:t> proporcingas jo </a:t>
            </a:r>
            <a:r>
              <a:rPr lang="en-US" b="1" smtClean="0"/>
              <a:t>svoriui </a:t>
            </a:r>
            <a:endParaRPr lang="lt-LT" b="1" smtClean="0"/>
          </a:p>
          <a:p>
            <a:pPr eaLnBrk="1" hangingPunct="1">
              <a:lnSpc>
                <a:spcPct val="70000"/>
              </a:lnSpc>
            </a:pPr>
            <a:r>
              <a:rPr lang="lt-LT" b="1" smtClean="0"/>
              <a:t>		</a:t>
            </a:r>
            <a:r>
              <a:rPr lang="en-US" sz="2400" b="1" smtClean="0"/>
              <a:t>palengvina inf apdorojim</a:t>
            </a:r>
            <a:r>
              <a:rPr lang="lt-LT" sz="2400" b="1" smtClean="0"/>
              <a:t>ą, pvz.: rūšiavimas ir tt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z="2800" b="1" smtClean="0"/>
              <a:t>0</a:t>
            </a:r>
            <a:r>
              <a:rPr lang="en-US" b="1" smtClean="0"/>
              <a:t>100 0001	A	41</a:t>
            </a:r>
            <a:r>
              <a:rPr lang="en-US" b="1" baseline="-25000" smtClean="0"/>
              <a:t>16	</a:t>
            </a:r>
            <a:r>
              <a:rPr lang="en-US" b="1" smtClean="0"/>
              <a:t>65</a:t>
            </a:r>
            <a:r>
              <a:rPr lang="en-US" b="1" baseline="-25000" smtClean="0"/>
              <a:t>10</a:t>
            </a:r>
          </a:p>
          <a:p>
            <a:pPr eaLnBrk="1" hangingPunct="1"/>
            <a:r>
              <a:rPr lang="en-US" sz="2800" b="1" smtClean="0"/>
              <a:t>0</a:t>
            </a:r>
            <a:r>
              <a:rPr lang="en-US" b="1" smtClean="0"/>
              <a:t>100 0002	B	42</a:t>
            </a:r>
            <a:r>
              <a:rPr lang="en-US" b="1" baseline="-25000" smtClean="0"/>
              <a:t>16	 </a:t>
            </a:r>
            <a:r>
              <a:rPr lang="en-US" b="1" smtClean="0"/>
              <a:t>66</a:t>
            </a:r>
            <a:r>
              <a:rPr lang="en-US" b="1" baseline="-25000" smtClean="0"/>
              <a:t>10</a:t>
            </a:r>
            <a:endParaRPr lang="en-US" b="1" smtClean="0"/>
          </a:p>
          <a:p>
            <a:pPr eaLnBrk="1" hangingPunct="1"/>
            <a:r>
              <a:rPr lang="en-US" sz="2800" b="1" smtClean="0"/>
              <a:t>0</a:t>
            </a:r>
            <a:r>
              <a:rPr lang="en-US" b="1" smtClean="0"/>
              <a:t>100 0003	C	43</a:t>
            </a:r>
            <a:r>
              <a:rPr lang="en-US" b="1" baseline="-25000" smtClean="0"/>
              <a:t>16	 </a:t>
            </a:r>
            <a:r>
              <a:rPr lang="en-US" b="1" smtClean="0"/>
              <a:t>67</a:t>
            </a:r>
            <a:r>
              <a:rPr lang="en-US" b="1" baseline="-25000" smtClean="0"/>
              <a:t>10</a:t>
            </a:r>
            <a:endParaRPr lang="lt-LT" b="1" baseline="-25000" smtClean="0"/>
          </a:p>
          <a:p>
            <a:pPr eaLnBrk="1" hangingPunct="1"/>
            <a:endParaRPr lang="lt-LT" b="1" baseline="-25000" smtClean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4419600"/>
            <a:ext cx="87630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lt-LT"/>
              <a:t>Gerai išnaudota baitinė struktūra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lt-LT"/>
              <a:t>Kontrolinis </a:t>
            </a:r>
            <a:r>
              <a:rPr lang="en-US"/>
              <a:t>bitas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91200"/>
            <a:ext cx="9144000" cy="609600"/>
          </a:xfrm>
        </p:spPr>
        <p:txBody>
          <a:bodyPr/>
          <a:lstStyle/>
          <a:p>
            <a:pPr eaLnBrk="1" hangingPunct="1"/>
            <a:r>
              <a:rPr lang="lt-LT" smtClean="0"/>
              <a:t>0 x x x x x x x</a:t>
            </a:r>
            <a:endParaRPr lang="en-US" smtClean="0"/>
          </a:p>
        </p:txBody>
      </p:sp>
      <p:pic>
        <p:nvPicPr>
          <p:cNvPr id="14341" name="Picture 5" descr="KBL stand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463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5" name="Picture 4" descr="KBL pap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47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5715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lt-LT" sz="3200">
                <a:latin typeface="Arial Narrow" pitchFamily="34" charset="0"/>
              </a:rPr>
              <a:t>1 x x x x x x x</a:t>
            </a:r>
          </a:p>
          <a:p>
            <a:pPr marL="342900" indent="-342900">
              <a:spcBef>
                <a:spcPct val="20000"/>
              </a:spcBef>
            </a:pPr>
            <a:r>
              <a:rPr lang="lt-LT" sz="3200">
                <a:latin typeface="Arial Narrow" pitchFamily="34" charset="0"/>
              </a:rPr>
              <a:t>1 0 0 0 0 0 0</a:t>
            </a:r>
            <a:r>
              <a:rPr lang="lt-LT" sz="3200" baseline="-25000">
                <a:latin typeface="Arial Narrow" pitchFamily="34" charset="0"/>
              </a:rPr>
              <a:t>2</a:t>
            </a:r>
            <a:r>
              <a:rPr lang="lt-LT" sz="3200">
                <a:latin typeface="Arial Narrow" pitchFamily="34" charset="0"/>
              </a:rPr>
              <a:t>       128</a:t>
            </a:r>
            <a:endParaRPr lang="en-US" sz="32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9" name="Picture 4" descr="ascii-fu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975"/>
            <a:ext cx="9144000" cy="624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3" name="Picture 4" descr="ext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5650"/>
            <a:ext cx="9144000" cy="534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8436" name="Picture 4" descr="ascii-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6553200" cy="518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lt-LT" smtClean="0"/>
              <a:t>Kompi</a:t>
            </a:r>
            <a:r>
              <a:rPr lang="en-US" smtClean="0"/>
              <a:t>u</a:t>
            </a:r>
            <a:r>
              <a:rPr lang="lt-LT" smtClean="0"/>
              <a:t>teryje – </a:t>
            </a:r>
          </a:p>
          <a:p>
            <a:pPr marL="0" indent="0" eaLnBrk="1" hangingPunct="1"/>
            <a:r>
              <a:rPr lang="lt-LT" b="1" i="1" smtClean="0"/>
              <a:t>Ne vien tik aritmetika</a:t>
            </a:r>
            <a:r>
              <a:rPr lang="en-US" b="1" i="1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chemeClr val="tx1"/>
                </a:solidFill>
              </a:rPr>
              <a:t>EBCDIC</a:t>
            </a:r>
            <a:endParaRPr lang="lt-LT" b="1" smtClean="0">
              <a:solidFill>
                <a:schemeClr val="tx1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0825" y="1341438"/>
            <a:ext cx="8640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b="1"/>
              <a:t>Extended Binary Coded Decimal Interchange Code</a:t>
            </a:r>
            <a:r>
              <a:rPr lang="en-GB"/>
              <a:t> (</a:t>
            </a:r>
            <a:r>
              <a:rPr lang="en-GB" b="1"/>
              <a:t>EBCDIC</a:t>
            </a:r>
            <a:r>
              <a:rPr lang="en-GB"/>
              <a:t>) is an 8-</a:t>
            </a:r>
            <a:r>
              <a:rPr lang="en-GB">
                <a:hlinkClick r:id="rId3" tooltip="Bit"/>
              </a:rPr>
              <a:t>bit</a:t>
            </a:r>
            <a:r>
              <a:rPr lang="en-GB"/>
              <a:t> </a:t>
            </a:r>
            <a:r>
              <a:rPr lang="en-GB">
                <a:hlinkClick r:id="rId4" tooltip="Character encoding"/>
              </a:rPr>
              <a:t>character encoding</a:t>
            </a:r>
            <a:r>
              <a:rPr lang="en-GB"/>
              <a:t> (</a:t>
            </a:r>
            <a:r>
              <a:rPr lang="en-GB">
                <a:hlinkClick r:id="rId5" tooltip="Code page"/>
              </a:rPr>
              <a:t>code page</a:t>
            </a:r>
            <a:r>
              <a:rPr lang="en-GB"/>
              <a:t>) used on </a:t>
            </a:r>
            <a:r>
              <a:rPr lang="en-GB">
                <a:hlinkClick r:id="rId6" tooltip="IBM mainframe"/>
              </a:rPr>
              <a:t>IBM mainframe</a:t>
            </a:r>
            <a:r>
              <a:rPr lang="en-GB"/>
              <a:t> </a:t>
            </a:r>
            <a:r>
              <a:rPr lang="en-GB">
                <a:hlinkClick r:id="rId7" tooltip="Operating systems"/>
              </a:rPr>
              <a:t>operating systems</a:t>
            </a:r>
            <a:r>
              <a:rPr lang="en-GB"/>
              <a:t> such as </a:t>
            </a:r>
            <a:r>
              <a:rPr lang="en-GB">
                <a:hlinkClick r:id="rId8" tooltip="Z/OS"/>
              </a:rPr>
              <a:t>z/OS</a:t>
            </a:r>
            <a:r>
              <a:rPr lang="en-GB"/>
              <a:t>, </a:t>
            </a:r>
            <a:r>
              <a:rPr lang="en-GB">
                <a:hlinkClick r:id="rId9" tooltip="OS/390"/>
              </a:rPr>
              <a:t>OS/390</a:t>
            </a:r>
            <a:r>
              <a:rPr lang="en-GB"/>
              <a:t>, </a:t>
            </a:r>
            <a:r>
              <a:rPr lang="en-GB">
                <a:hlinkClick r:id="rId10" tooltip="VM (operating system)"/>
              </a:rPr>
              <a:t>VM</a:t>
            </a:r>
            <a:r>
              <a:rPr lang="en-GB"/>
              <a:t> and </a:t>
            </a:r>
            <a:r>
              <a:rPr lang="en-GB">
                <a:hlinkClick r:id="rId11" tooltip="VSE (operating system)"/>
              </a:rPr>
              <a:t>VSE</a:t>
            </a:r>
            <a:r>
              <a:rPr lang="en-GB"/>
              <a:t>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5963" y="908050"/>
            <a:ext cx="307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i="1"/>
              <a:t>1963 and 1964 by </a:t>
            </a:r>
            <a:r>
              <a:rPr lang="en-GB" i="1">
                <a:hlinkClick r:id="rId12" tooltip="IBM"/>
              </a:rPr>
              <a:t>IBM</a:t>
            </a:r>
            <a:r>
              <a:rPr lang="en-GB" i="1"/>
              <a:t> 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5186363"/>
            <a:ext cx="91440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1800">
                <a:hlinkClick r:id="rId13" tooltip="Open source software"/>
              </a:rPr>
              <a:t>Open-source-software</a:t>
            </a:r>
            <a:r>
              <a:rPr lang="en-GB" sz="1800"/>
              <a:t> advocate and hacker </a:t>
            </a:r>
            <a:r>
              <a:rPr lang="en-GB" sz="1800">
                <a:hlinkClick r:id="rId14" tooltip="Eric S. Raymond"/>
              </a:rPr>
              <a:t>Eric S. Raymond</a:t>
            </a:r>
            <a:r>
              <a:rPr lang="en-GB" sz="1800"/>
              <a:t> writes in his </a:t>
            </a:r>
            <a:r>
              <a:rPr lang="en-GB" sz="1800" i="1">
                <a:hlinkClick r:id="rId15" tooltip="Jargon File"/>
              </a:rPr>
              <a:t>Jargon File</a:t>
            </a:r>
            <a:r>
              <a:rPr lang="en-GB" sz="1800"/>
              <a:t> that EBCDIC was almost universally loathed by early hackers and programmers because of its multitude of different versions, none of which resembled the other versions,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chemeClr val="tx1"/>
                </a:solidFill>
              </a:rPr>
              <a:t>EBCDIC</a:t>
            </a:r>
            <a:endParaRPr lang="lt-LT" b="1" smtClean="0">
              <a:solidFill>
                <a:schemeClr val="tx1"/>
              </a:solidFill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1874838"/>
            <a:ext cx="6227763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US"/>
          </a:p>
          <a:p>
            <a:pPr algn="just"/>
            <a:r>
              <a:rPr lang="en-US"/>
              <a:t>EBCDIC is eight bits, or one </a:t>
            </a:r>
            <a:r>
              <a:rPr lang="en-US" i="1"/>
              <a:t>byte</a:t>
            </a:r>
            <a:r>
              <a:rPr lang="en-US"/>
              <a:t>, wide. </a:t>
            </a:r>
          </a:p>
          <a:p>
            <a:pPr algn="just"/>
            <a:r>
              <a:rPr lang="en-US"/>
              <a:t>Each byte consists of two </a:t>
            </a:r>
            <a:r>
              <a:rPr lang="en-US" i="1"/>
              <a:t>nibbles</a:t>
            </a:r>
            <a:r>
              <a:rPr lang="en-US"/>
              <a:t>, each four bits wide: </a:t>
            </a:r>
          </a:p>
          <a:p>
            <a:pPr algn="just"/>
            <a:r>
              <a:rPr lang="en-US"/>
              <a:t>The first four bits define the class of character, while the second nibble defines the specific character inside that class. </a:t>
            </a:r>
          </a:p>
          <a:p>
            <a:pPr algn="just"/>
            <a:r>
              <a:rPr lang="en-US">
                <a:solidFill>
                  <a:srgbClr val="C00000"/>
                </a:solidFill>
              </a:rPr>
              <a:t>For example</a:t>
            </a:r>
            <a:r>
              <a:rPr lang="en-US"/>
              <a:t>, setting the </a:t>
            </a:r>
            <a:r>
              <a:rPr lang="en-US">
                <a:solidFill>
                  <a:srgbClr val="0070C0"/>
                </a:solidFill>
              </a:rPr>
              <a:t>first nibble </a:t>
            </a:r>
            <a:r>
              <a:rPr lang="en-US"/>
              <a:t>to all-ones, </a:t>
            </a:r>
            <a:r>
              <a:rPr lang="en-US" i="1">
                <a:solidFill>
                  <a:srgbClr val="002060"/>
                </a:solidFill>
              </a:rPr>
              <a:t>1111</a:t>
            </a:r>
            <a:r>
              <a:rPr lang="en-US"/>
              <a:t>, defines the character as a number, and the </a:t>
            </a:r>
            <a:r>
              <a:rPr lang="en-US">
                <a:solidFill>
                  <a:srgbClr val="0070C0"/>
                </a:solidFill>
              </a:rPr>
              <a:t>second nibble </a:t>
            </a:r>
            <a:r>
              <a:rPr lang="en-US"/>
              <a:t>defines which </a:t>
            </a:r>
            <a:r>
              <a:rPr lang="en-US">
                <a:solidFill>
                  <a:srgbClr val="002060"/>
                </a:solidFill>
              </a:rPr>
              <a:t>number</a:t>
            </a:r>
            <a:r>
              <a:rPr lang="en-US"/>
              <a:t> is encoded.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6391275" y="549275"/>
            <a:ext cx="2752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1600" b="1"/>
              <a:t>BCD for Numeric Characters</a:t>
            </a:r>
            <a:endParaRPr lang="en-GB" sz="4000"/>
          </a:p>
        </p:txBody>
      </p:sp>
      <p:graphicFrame>
        <p:nvGraphicFramePr>
          <p:cNvPr id="155788" name="Group 140"/>
          <p:cNvGraphicFramePr>
            <a:graphicFrameLocks noGrp="1"/>
          </p:cNvGraphicFramePr>
          <p:nvPr/>
        </p:nvGraphicFramePr>
        <p:xfrm>
          <a:off x="6732588" y="981075"/>
          <a:ext cx="2111375" cy="5394674"/>
        </p:xfrm>
        <a:graphic>
          <a:graphicData uri="http://schemas.openxmlformats.org/drawingml/2006/table">
            <a:tbl>
              <a:tblPr/>
              <a:tblGrid>
                <a:gridCol w="809625"/>
                <a:gridCol w="1301750"/>
              </a:tblGrid>
              <a:tr h="82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Digit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EBCDIC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0100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0101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0110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0111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1001</a:t>
                      </a:r>
                    </a:p>
                  </a:txBody>
                  <a:tcPr marT="45707" marB="4570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chemeClr val="tx1"/>
                </a:solidFill>
              </a:rPr>
              <a:t>EBCDIC</a:t>
            </a:r>
            <a:endParaRPr lang="lt-LT" b="1" smtClean="0">
              <a:solidFill>
                <a:schemeClr val="tx1"/>
              </a:solidFill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50825" y="681008"/>
            <a:ext cx="8640763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dirty="0"/>
              <a:t>By establishing BCD as a standard, IBM allowed users to move shared data between computers with the use of </a:t>
            </a:r>
            <a:r>
              <a:rPr lang="en-US" sz="2000" dirty="0">
                <a:hlinkClick r:id="rId3"/>
              </a:rPr>
              <a:t>punch cards</a:t>
            </a:r>
            <a:r>
              <a:rPr lang="en-US" sz="2000" dirty="0"/>
              <a:t>. The roots of BCD lay, in fact, in the row and column layout of IBM's original </a:t>
            </a:r>
            <a:r>
              <a:rPr lang="en-US" sz="2000" dirty="0">
                <a:hlinkClick r:id="rId4"/>
              </a:rPr>
              <a:t>computer</a:t>
            </a:r>
            <a:r>
              <a:rPr lang="en-US" sz="2000" dirty="0"/>
              <a:t> punch cards. With EBCDIC, IBM extended the approach to 8 bits, allowing encoding not only of digits, but also of upper and lower case letters, formatting codes such as headers and </a:t>
            </a:r>
            <a:r>
              <a:rPr lang="en-US" sz="2000" dirty="0">
                <a:hlinkClick r:id="rId5"/>
              </a:rPr>
              <a:t>carriage</a:t>
            </a:r>
            <a:r>
              <a:rPr lang="en-US" sz="2000" dirty="0"/>
              <a:t> returns, and basic communication controls such as </a:t>
            </a:r>
            <a:r>
              <a:rPr lang="en-US" sz="2000" i="1" dirty="0"/>
              <a:t>Request</a:t>
            </a:r>
            <a:r>
              <a:rPr lang="en-US" sz="2000" dirty="0"/>
              <a:t>, </a:t>
            </a:r>
            <a:r>
              <a:rPr lang="en-US" sz="2000" i="1" dirty="0"/>
              <a:t>Acknowledge</a:t>
            </a:r>
            <a:r>
              <a:rPr lang="en-US" sz="2000" dirty="0"/>
              <a:t>, and </a:t>
            </a:r>
            <a:r>
              <a:rPr lang="en-US" sz="2000" i="1" dirty="0"/>
              <a:t>Bell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b="1" dirty="0" smtClean="0">
                <a:solidFill>
                  <a:srgbClr val="C00000"/>
                </a:solidFill>
              </a:rPr>
              <a:t>This </a:t>
            </a:r>
            <a:r>
              <a:rPr lang="en-US" sz="2000" b="1" dirty="0">
                <a:solidFill>
                  <a:srgbClr val="C00000"/>
                </a:solidFill>
              </a:rPr>
              <a:t>allowed users of IBM's </a:t>
            </a:r>
            <a:r>
              <a:rPr lang="en-US" sz="2000" b="1" dirty="0">
                <a:solidFill>
                  <a:srgbClr val="C00000"/>
                </a:solidFill>
                <a:hlinkClick r:id="rId6"/>
              </a:rPr>
              <a:t>mainframe</a:t>
            </a:r>
            <a:r>
              <a:rPr lang="en-US" sz="2000" b="1" dirty="0">
                <a:solidFill>
                  <a:srgbClr val="C00000"/>
                </a:solidFill>
              </a:rPr>
              <a:t> computers to share not only data, but actual programming code as well.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In recent years, EBCDIC has been expanded to 16- and 32-bit variants to allow for representation of large, non-</a:t>
            </a:r>
            <a:r>
              <a:rPr lang="en-US" sz="2000" dirty="0" err="1"/>
              <a:t>latin</a:t>
            </a:r>
            <a:r>
              <a:rPr lang="en-US" sz="2000" dirty="0"/>
              <a:t> character sets. Each EBCDIC variant is known as a </a:t>
            </a:r>
            <a:r>
              <a:rPr lang="en-US" sz="2000" i="1" dirty="0" err="1"/>
              <a:t>codepage</a:t>
            </a:r>
            <a:r>
              <a:rPr lang="en-US" sz="2000" dirty="0"/>
              <a:t>, identified by its Coded Character Set Identifier, or CCSID. EBCDIC </a:t>
            </a:r>
            <a:r>
              <a:rPr lang="en-US" sz="2000" dirty="0" err="1"/>
              <a:t>codepages</a:t>
            </a:r>
            <a:r>
              <a:rPr lang="en-US" sz="2000" dirty="0"/>
              <a:t> have been created for a number of major writing scripts, including such complex ones as Chinese, Korean and Japanese. </a:t>
            </a:r>
          </a:p>
          <a:p>
            <a:pPr algn="just"/>
            <a:r>
              <a:rPr lang="en-US" sz="2000" dirty="0"/>
              <a:t>All IBM mainframe computers, even the most recent models, continue to support EBCDIC so that legacy applications can be run without modification.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graphicFrame>
        <p:nvGraphicFramePr>
          <p:cNvPr id="159752" name="Group 1032"/>
          <p:cNvGraphicFramePr>
            <a:graphicFrameLocks noGrp="1"/>
          </p:cNvGraphicFramePr>
          <p:nvPr/>
        </p:nvGraphicFramePr>
        <p:xfrm>
          <a:off x="0" y="0"/>
          <a:ext cx="9144000" cy="6281736"/>
        </p:xfrm>
        <a:graphic>
          <a:graphicData uri="http://schemas.openxmlformats.org/drawingml/2006/table">
            <a:tbl>
              <a:tblPr/>
              <a:tblGrid>
                <a:gridCol w="347663"/>
                <a:gridCol w="501650"/>
                <a:gridCol w="501650"/>
                <a:gridCol w="493712"/>
                <a:gridCol w="517525"/>
                <a:gridCol w="839788"/>
                <a:gridCol w="503237"/>
                <a:gridCol w="477838"/>
                <a:gridCol w="492125"/>
                <a:gridCol w="498475"/>
                <a:gridCol w="501650"/>
                <a:gridCol w="698500"/>
                <a:gridCol w="501650"/>
                <a:gridCol w="508000"/>
                <a:gridCol w="509587"/>
                <a:gridCol w="503238"/>
                <a:gridCol w="747712"/>
              </a:tblGrid>
              <a:tr h="243865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EBCDIC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—A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—B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—C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—E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—F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" tooltip="Null character"/>
                        </a:rPr>
                        <a:t>NUL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" tooltip="Start of heading"/>
                        </a:rPr>
                        <a:t>SOH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4" tooltip="Start of text"/>
                        </a:rPr>
                        <a:t>STX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0002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5" tooltip="End of text"/>
                        </a:rPr>
                        <a:t>ETX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0003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SEL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6" tooltip="Horizontal tab"/>
                        </a:rPr>
                        <a:t>HT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0009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RNL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7" tooltip="Delete key"/>
                        </a:rPr>
                        <a:t>DEL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RPT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8" tooltip="Vertical tab"/>
                        </a:rPr>
                        <a:t>VT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9" tooltip="Form feed"/>
                        </a:rPr>
                        <a:t>FF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0" tooltip="Carriage return"/>
                        </a:rPr>
                        <a:t>CR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000D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1" tooltip="Shift out"/>
                        </a:rPr>
                        <a:t>SO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2" tooltip="Shift in"/>
                        </a:rPr>
                        <a:t>SI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</a:tr>
              <a:tr h="57790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3" tooltip="Data link escape"/>
                        </a:rPr>
                        <a:t>DLE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4" tooltip="Device control 2"/>
                        </a:rPr>
                        <a:t>DC2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0012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0013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 ENP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5" tooltip="Newline"/>
                        </a:rPr>
                        <a:t>NL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0085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6" tooltip="Backspace"/>
                        </a:rPr>
                        <a:t>BS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0008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7" tooltip="Cancel character"/>
                        </a:rPr>
                        <a:t>CAN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0018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8" tooltip="End of medium"/>
                        </a:rPr>
                        <a:t>EM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0019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UBS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19" tooltip="Field separator"/>
                        </a:rPr>
                        <a:t>IFS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0" tooltip="Group separator"/>
                        </a:rPr>
                        <a:t>IGS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001D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1" tooltip="Record separator"/>
                        </a:rPr>
                        <a:t>IRS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2" tooltip="Unit separator"/>
                        </a:rPr>
                        <a:t>IUS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ITB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</a:tr>
              <a:tr h="57790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BYP INP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3" tooltip="Line feed"/>
                        </a:rPr>
                        <a:t>LF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4" tooltip="End transmission block"/>
                        </a:rPr>
                        <a:t>ETB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0017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5" tooltip="Escape character"/>
                        </a:rPr>
                        <a:t>ESC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SFE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 SW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CSP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MFA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6" tooltip="Enquire character"/>
                        </a:rPr>
                        <a:t>ENQ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0005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7" tooltip="Acknowledge character"/>
                        </a:rPr>
                        <a:t>ACK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0006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8" tooltip="Bell character"/>
                        </a:rPr>
                        <a:t>BEL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0007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</a:tr>
              <a:tr h="5794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29" tooltip="Synchronous idle"/>
                        </a:rPr>
                        <a:t>SYN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0016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IR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PP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TRN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NBS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0" tooltip="End-of-transmission character"/>
                        </a:rPr>
                        <a:t>EOT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0004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SBS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RFF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CU3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1" tooltip="Device control 4"/>
                        </a:rPr>
                        <a:t>DC4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0014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2" tooltip="Negative-acknowledge character"/>
                        </a:rPr>
                        <a:t>NAK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0015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3" tooltip="Substitute character"/>
                        </a:rPr>
                        <a:t>SUB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001A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F"/>
                    </a:solidFill>
                  </a:tcPr>
                </a:tc>
              </a:tr>
              <a:tr h="57790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4" tooltip="Space character"/>
                        </a:rPr>
                        <a:t>SP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5" tooltip="Non-breaking space"/>
                        </a:rPr>
                        <a:t>RSP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00A0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36" tooltip="Full stop"/>
                        </a:rPr>
                        <a:t>.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37" tooltip="Angle bracket"/>
                        </a:rPr>
                        <a:t>&lt;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38" tooltip="("/>
                        </a:rPr>
                        <a:t>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0028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39" tooltip="+"/>
                        </a:rPr>
                        <a:t>+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0" tooltip="Vertical bar"/>
                        </a:rPr>
                        <a:t>|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1" tooltip="Ampersand"/>
                        </a:rPr>
                        <a:t>&amp;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0026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2" tooltip="!"/>
                        </a:rPr>
                        <a:t>!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3" tooltip="$"/>
                        </a:rPr>
                        <a:t>$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0024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4" tooltip="Asterisk"/>
                        </a:rPr>
                        <a:t>*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5" tooltip=")"/>
                        </a:rPr>
                        <a:t>)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0029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6" tooltip=";"/>
                        </a:rPr>
                        <a:t>;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7" tooltip="¬"/>
                        </a:rPr>
                        <a:t>¬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00AC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32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8" tooltip="Hyphen-minus"/>
                        </a:rPr>
                        <a:t>-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002D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49" tooltip="/"/>
                        </a:rPr>
                        <a:t>/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0" tooltip="Broken bar"/>
                        </a:rPr>
                        <a:t>¦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00A6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1" tooltip=","/>
                        </a:rPr>
                        <a:t>,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2" tooltip="%"/>
                        </a:rPr>
                        <a:t>%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0025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3" tooltip="Underscore"/>
                        </a:rPr>
                        <a:t>_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005F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37" tooltip="Angle bracket"/>
                        </a:rPr>
                        <a:t>&gt;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4" tooltip="?"/>
                        </a:rPr>
                        <a:t>?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</a:tr>
              <a:tr h="5794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5" tooltip="`"/>
                        </a:rPr>
                        <a:t>`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6" tooltip="Colon (punctuation)"/>
                        </a:rPr>
                        <a:t>: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7" tooltip="Number sign"/>
                        </a:rPr>
                        <a:t>#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0023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8" tooltip="@"/>
                        </a:rPr>
                        <a:t>@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0040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59" tooltip="Apostrophe"/>
                        </a:rPr>
                        <a:t>'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0027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0" tooltip="Equals sign"/>
                        </a:rPr>
                        <a:t>=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003D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1" tooltip="&quot;"/>
                        </a:rPr>
                        <a:t>"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0022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F7FF"/>
                    </a:solidFill>
                  </a:tcPr>
                </a:tc>
              </a:tr>
              <a:tr h="57949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2" tooltip="A"/>
                        </a:rPr>
                        <a:t>a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3" tooltip="B"/>
                        </a:rPr>
                        <a:t>b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0062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4" tooltip="C"/>
                        </a:rPr>
                        <a:t>c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0063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5" tooltip="D"/>
                        </a:rPr>
                        <a:t>d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0064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6" tooltip="E"/>
                        </a:rPr>
                        <a:t>e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0065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7" tooltip="F"/>
                        </a:rPr>
                        <a:t>f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0066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8" tooltip="G"/>
                        </a:rPr>
                        <a:t>g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0067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69" tooltip="H"/>
                        </a:rPr>
                        <a:t>h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0068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0" tooltip="I"/>
                        </a:rPr>
                        <a:t>i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0069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1" tooltip="±"/>
                        </a:rPr>
                        <a:t>±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00B1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90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9−</a:t>
                      </a:r>
                      <a:b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2" tooltip="J"/>
                        </a:rPr>
                        <a:t>j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006A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3" tooltip="K"/>
                        </a:rPr>
                        <a:t>k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006B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4" tooltip="L"/>
                        </a:rPr>
                        <a:t>l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006C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5" tooltip="M"/>
                        </a:rPr>
                        <a:t>m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006D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6" tooltip="N"/>
                        </a:rPr>
                        <a:t>n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006E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7" tooltip="O"/>
                        </a:rPr>
                        <a:t>o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006F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8" tooltip="P"/>
                        </a:rPr>
                        <a:t>p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0070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151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79" tooltip="Q"/>
                        </a:rPr>
                        <a:t>q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0071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152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hlinkClick r:id="rId80" tooltip="R"/>
                        </a:rPr>
                        <a:t>r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0072</a:t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153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154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155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156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157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158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159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17463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Vykstant visuotinei globalizacijai ir atsiradus poreikiui, kad programos veiktų įvairiose šalyse naudojant įvairias kalbas, teko sugalvoti </a:t>
            </a:r>
            <a:r>
              <a:rPr lang="lt-LT" sz="2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visiems tinkamą sprendimą, tai yra </a:t>
            </a:r>
            <a:r>
              <a:rPr lang="lt-LT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Unicode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463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Kiekvienam pasaulyje naudojamam rašto simboliui ar simbolio daliai, angliškai „glyph“, priskirtas atitinkamas skaičius. </a:t>
            </a:r>
            <a:endParaRPr lang="en-GB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463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Iš viso numatyta iki 17 „planų“ po 65536 skaičių, t.y. iki 1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FFFF, arba 20-21 bitas. Kol kas konkrečiai priskirta mažiau (94140 koduotų simbolių Unicode 3.1 atveju). Šiuo metu yra pereinamasis laikotarpis, kurio metu programos bei protokolai pritaikomi naudoti Unikodą. </a:t>
            </a:r>
            <a:endParaRPr lang="en-US" sz="2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463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</a:pP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Pereinant prie Unikodo, prisideda ir psichologinio pobūdžio problemos - žmonėms, įdėjusiems daug pastangų diegiant senas nacionalines koduotes, sunku atsisakyti seno balasto. </a:t>
            </a:r>
            <a:endParaRPr lang="en-US" sz="2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</a:pPr>
            <a:r>
              <a:rPr lang="lt-LT" sz="2800" b="1" i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Lietuviškų</a:t>
            </a:r>
            <a:r>
              <a:rPr lang="lt-LT" sz="2800" b="1" i="1" smtClean="0">
                <a:solidFill>
                  <a:srgbClr val="000000"/>
                </a:solidFill>
                <a:latin typeface="Courier New" pitchFamily="49" charset="0"/>
              </a:rPr>
              <a:t> s</a:t>
            </a:r>
            <a:r>
              <a:rPr lang="lt-LT" sz="2800" b="1" i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imbolių kodai</a:t>
            </a:r>
            <a:endParaRPr lang="lt-LT" sz="2800" b="1" i="1" smtClean="0">
              <a:solidFill>
                <a:srgbClr val="000000"/>
              </a:solidFill>
              <a:latin typeface="Courier New" pitchFamily="49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28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Kodas</a:t>
            </a:r>
            <a:r>
              <a:rPr lang="lt-LT" sz="280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14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104 10c 118 116 12e 160 172 16a 17d 105 10d 119 117 12f 161 173 16b 17e 201e 201c 300 301 303</a:t>
            </a:r>
            <a:endParaRPr lang="lt-LT" sz="140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280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Simbolis  </a:t>
            </a:r>
            <a:endParaRPr lang="lt-LT" sz="2800" smtClean="0">
              <a:solidFill>
                <a:srgbClr val="000000"/>
              </a:solidFill>
              <a:latin typeface="Courier New" pitchFamily="49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Ą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Č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Ę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Ė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Į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Š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Ų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Ū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 Ž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ą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č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ę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ė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į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š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ų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ū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ž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 „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 “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à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 ą́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Courier New" pitchFamily="49" charset="0"/>
              </a:rPr>
              <a:t>ą̃</a:t>
            </a:r>
            <a:endParaRPr lang="lt-LT" sz="160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18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Pastaba: kirčiuotoms raidėms naudojamos kompozicinės sekos, t.y. nekirčiuotos raidės kodas, po to kirčio kodas. Ne visos programos kompozicines sekas palaiko ir greičiausiai jūsų naršyklė rodys raidę ir kirtį atskirai :-(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Daugiau informacijos galite rasti 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lietuviškame Unicode konsorciumo puslapyje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334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lt-LT" sz="18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privalum</a:t>
            </a:r>
            <a:r>
              <a:rPr lang="lt-LT" sz="1800" b="1" u="sng" smtClean="0">
                <a:solidFill>
                  <a:srgbClr val="000000"/>
                </a:solidFill>
                <a:latin typeface="Times New Roman" pitchFamily="18" charset="0"/>
              </a:rPr>
              <a:t>ai</a:t>
            </a:r>
            <a:r>
              <a:rPr lang="lt-LT" sz="18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lt-LT" sz="1800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u="sng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Išvengiama papildomų problemų ateityje, kai bus vis daugiau programinės įrangos, palaikančios tik Unikodą ir nieko daugiau. </a:t>
            </a:r>
            <a:endParaRPr lang="en-US" sz="1600" b="1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lt-LT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Nereikia ieškoti ir derinti programų, palaikančių kelias retas koduotes. Nors kalbant tik apie paprastas lietuviškas raides „windows-1257“ bei „iso-8859-13“ sutampa, jie skiriasi kabučių kodais, windows koduotė turi papildomų simbolių, kurių nėra ISO 8859-13. Nei vienas jų neturi galimybės naudoti kirčiuotų raidžių, Euro ženklo, tarimo ženklų, užsienio kalbų. Dalis populiarių programų palaiko tik windows-1257, dalis žmonių nerašys „windows-1257“ vien dėl to, kad tai yra tik vienos Microsoft firmos privatus standartas. Dėl viso to kelios skirtingos koduotės vienu metu neišvengiamos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Jums nereikia bijoti, kad MS Exchange pašto serveris sudarkys jūsų laišką, parašytą ISO 8859-13 - paprastai jis sudarko laiškus, parašytus jam nežinomoms koduotėmis, o ISO 8859-13 yra gana nauja. Panašios ISO 8859-13 problemos yra ir su Outlook 2000.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Galima sakyti šiuo metu populiariausia pašto programa Outlook Express normaliai palaiko UTF-8 nuo pirmųjų versijų. Galimybė rašyti windows-1257 atsirado vėliau, galimybė skaityti ISO 8859-13 kaip windows-1257 tik naujausiose versijose, ir vis dar išlieka klaidos, neleidžiančios normaliai naudoti windows-1257 laiško antraštėse.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Jūs galite naudoti įvarius simbolius ir nesirūpinti, ar jie įeina į kažkokios senos beviltiškai ribotos kodų lentelės sudėtį - užsienio kalbos, tarimo ženklai, euro ženklas nebesukuria problemų.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Jūs galite tikėtis, kad programų autoriai rimtai žiūrės, jei bus pastebėtos kažkokios klaidos, susijusios su naudojama koduote (Unicode), o ne atidės klaidų taisymą, kaip nelabai svarbų ir reikalingą tik keliems žmonėms vienoje iš daugelio trečiojo pasaulio šalių (įvairios specifinės nacionalinės koduotės).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g)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Jei žmogus su kokia sena kreiva programa gauna UTF-8 laišką, jis negali jo perskaityti pakeisdamas šriftus į TimesLT stiliaus. Priešingu atveju jis laišką perskaito su TimesLT ir, naiviai galvodamas kad viskas gerai, pasiunčia atsakymą, kuris kitiems atrodo „kringeliais“, nes jo atsilikusi programa kitaip negali pasiųsti.. </a:t>
            </a:r>
            <a:r>
              <a:rPr lang="lt-LT" sz="18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Nekorektiškai veikiančių programų eliminavimas yra svarbiausia prielaida, suteikianti galimybę išvengti „kringelizacijos“ bei specifinių lietuviškų rašmenų naudojimo e.pašte idėjos diskreditavimo.</a:t>
            </a:r>
            <a:r>
              <a:rPr lang="lt-LT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</a:pPr>
            <a:r>
              <a:rPr lang="lt-LT" sz="2400" b="1" smtClean="0">
                <a:solidFill>
                  <a:srgbClr val="000000"/>
                </a:solidFill>
                <a:latin typeface="Tahoma" pitchFamily="34" charset="0"/>
                <a:hlinkClick r:id="rId3"/>
              </a:rPr>
              <a:t>Standartai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Unikodo standartas (The Unicode Standard) yra nustatytas 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Unicode konsorciumo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sudaryto </a:t>
            </a:r>
            <a:r>
              <a:rPr lang="lt-LT" sz="2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Microsoft, Apple, Sun, IBM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ir kitų pagrindinių programinės įrangos firmų. Nors išeina naujos Unicode standarto versijos, visos jos yra griežtai suderinamos su ankstesnėmis, tai yra visi iki vieno simboliai buvę anskstesnėse versijos, išlieka ir naujesnėse.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</a:rPr>
              <a:t>                           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Dabartinis ISO 10646 standartas yra suderintas su Unicode konsorciumu ir atitinka Unicode standartą, skirtumų praktiškai nėra. Jis taip pat patvirtintas kaip LST ISO 10646. </a:t>
            </a:r>
            <a:endParaRPr lang="en-US" sz="24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Iš pradžių sukūrus ISO 10646 standartą, numatyta 32 bitų koduotė (dabar atitiktų UTF-32) buvo praktiškai neįgyvendinama. Dėl to programinės įrangos gamintojai sukūrė Unicode konsorciumą bei Unicode standartą, kuris apibrėžė praktinius kodavimo būdus ir dabar rūpinasi retų simbolių klasifikacija ir įtraukimu į naujas Unicode standarto versijas. Unicode konsorciumas šiuo metu yra atvira visiems organizacija. </a:t>
            </a:r>
            <a:endParaRPr lang="en-US" sz="24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sz="4000" b="1" smtClean="0">
                <a:solidFill>
                  <a:srgbClr val="000000"/>
                </a:solidFill>
                <a:latin typeface="Tahoma" pitchFamily="34" charset="0"/>
                <a:hlinkClick r:id="rId3"/>
              </a:rPr>
              <a:t>Standartai</a:t>
            </a:r>
            <a:endParaRPr lang="lt-LT" sz="4000" b="1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UTF-8 yra Unikodo kodavimo būdas naudojant 1-6 baitų sekas. Jis yra suderinamas su US-ASCII, t.y. vienai lotyniškai raidei koduoti naudojamas tas pats vienas baitas kaip ir US-ASCII, lietuviškoms, rusiškoms - du,</a:t>
            </a:r>
            <a:r>
              <a:rPr lang="en-GB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.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Rytų Azijos ideogramai - 3 baitai. 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UTF-8 aprašytas 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RFC 2279 "UTF-8, a transformation format of Unicode and ISO 10646"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Taip pat jis yra aprašytas 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ISO 10646 Annex R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UTF-8 naudojamas internete ir Unix tipo sistemose. </a:t>
            </a:r>
            <a:endParaRPr lang="en-US" sz="2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sz="4000" b="1" smtClean="0">
                <a:solidFill>
                  <a:srgbClr val="000000"/>
                </a:solidFill>
                <a:latin typeface="Tahoma" pitchFamily="34" charset="0"/>
                <a:hlinkClick r:id="rId3"/>
              </a:rPr>
              <a:t>Standartai</a:t>
            </a:r>
            <a:endParaRPr lang="lt-LT" sz="4000" b="1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</a:pPr>
            <a:r>
              <a:rPr lang="lt-LT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UTF-16 yra Unikodo kodavimo būdas naudojant vieno arba dviejų 16 bitų skaičių sekas kiekvienam simboliui. UTF-16 aprašytas </a:t>
            </a:r>
            <a:r>
              <a:rPr lang="lt-LT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RFC 2781 </a:t>
            </a:r>
            <a:r>
              <a:rPr lang="lt-LT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Supaprastintas variantas, kai apsiribojama tik vienu 16 bitų skaičiumi, vadinamas UCS-2. UTF-16 ar UCS-2 naudoja Microsoft'o programos. UTF-16 naudojimas ne visada įmanomas, nes: leidžiami nuliniai baitai; baitų tvarka gali būti skirtinga; nėra US-ASCII suderinamumo. </a:t>
            </a:r>
            <a:endParaRPr lang="lt-LT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endParaRPr lang="en-US" sz="2400" dirty="0" smtClean="0">
              <a:solidFill>
                <a:srgbClr val="CCDD00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24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UTF-7 yra Unikodo kodavimo būdas naudojant tik 7</a:t>
            </a:r>
            <a:r>
              <a:rPr lang="en-US" sz="24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bitų skaičių sekas. Šiuo metu laikomas atgyvenusiu ir nevartotinu, esant 7 bitų koduotės poreikiui vietoje jo vartotinas UTF-8 plius Base64 ar quoted-printable. </a:t>
            </a:r>
            <a:endParaRPr lang="en-US" sz="2400" dirty="0" smtClean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endParaRPr lang="en-US" sz="2400" dirty="0" smtClean="0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lt-LT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UCS-4 arba UTF-32 numato galimybę naudoti 32bitų skaičius. </a:t>
            </a:r>
            <a:endParaRPr lang="en-US" sz="2400" dirty="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393700"/>
            <a:ext cx="7772400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l" eaLnBrk="1" hangingPunct="1"/>
            <a:r>
              <a:rPr lang="lt-LT" sz="3600" b="1" smtClean="0">
                <a:solidFill>
                  <a:schemeClr val="tx1"/>
                </a:solidFill>
              </a:rPr>
              <a:t>Informacijos tipai</a:t>
            </a:r>
            <a:r>
              <a:rPr lang="lt-LT" sz="3600" b="1" smtClean="0">
                <a:solidFill>
                  <a:schemeClr val="tx1"/>
                </a:solidFill>
                <a:latin typeface="TimesLT"/>
                <a:cs typeface="Times New Roman" pitchFamily="18" charset="0"/>
              </a:rPr>
              <a:t> </a:t>
            </a:r>
            <a:r>
              <a:rPr lang="lt-LT" sz="3600" b="1" smtClean="0">
                <a:solidFill>
                  <a:schemeClr val="tx1"/>
                </a:solidFill>
              </a:rPr>
              <a:t/>
            </a:r>
            <a:br>
              <a:rPr lang="lt-LT" sz="3600" b="1" smtClean="0">
                <a:solidFill>
                  <a:schemeClr val="tx1"/>
                </a:solidFill>
              </a:rPr>
            </a:br>
            <a:r>
              <a:rPr lang="lt-LT" sz="3600" b="1" smtClean="0">
                <a:solidFill>
                  <a:schemeClr val="tx1"/>
                </a:solidFill>
                <a:cs typeface="Times New Roman" pitchFamily="18" charset="0"/>
              </a:rPr>
              <a:t>kompiuter</a:t>
            </a:r>
            <a:r>
              <a:rPr lang="lt-LT" sz="3600" b="1" smtClean="0">
                <a:solidFill>
                  <a:schemeClr val="tx1"/>
                </a:solidFill>
              </a:rPr>
              <a:t>iuose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543800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0" indent="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min</a:t>
            </a:r>
            <a:r>
              <a:rPr lang="lt-LT" sz="2400" dirty="0" smtClean="0">
                <a:latin typeface="Arial" pitchFamily="34" charset="0"/>
                <a:cs typeface="Times New Roman" pitchFamily="18" charset="0"/>
              </a:rPr>
              <a:t>ė</a:t>
            </a:r>
            <a:r>
              <a:rPr lang="en-US" sz="2400" dirty="0" err="1" smtClean="0">
                <a:latin typeface="Arial" pitchFamily="34" charset="0"/>
                <a:cs typeface="Times New Roman" pitchFamily="18" charset="0"/>
              </a:rPr>
              <a:t>jome</a:t>
            </a:r>
            <a:r>
              <a:rPr lang="en-US" sz="2400" dirty="0" smtClean="0">
                <a:latin typeface="Arial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Times New Roman" pitchFamily="18" charset="0"/>
              </a:rPr>
              <a:t>kad</a:t>
            </a:r>
            <a:r>
              <a:rPr lang="en-US" sz="2400" i="1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lt-LT" sz="2400" b="1" i="1" dirty="0" smtClean="0">
                <a:latin typeface="Arial" pitchFamily="34" charset="0"/>
              </a:rPr>
              <a:t>n</a:t>
            </a:r>
            <a:r>
              <a:rPr lang="lt-LT" sz="2400" i="1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Arial" pitchFamily="34" charset="0"/>
                <a:cs typeface="Times New Roman" pitchFamily="18" charset="0"/>
              </a:rPr>
              <a:t>skilčių dvejetainis </a:t>
            </a:r>
            <a:r>
              <a:rPr lang="lt-LT" sz="2400" dirty="0" smtClean="0">
                <a:latin typeface="Arial" pitchFamily="34" charset="0"/>
              </a:rPr>
              <a:t>žodis</a:t>
            </a:r>
            <a:r>
              <a:rPr lang="lt-LT" sz="2400" dirty="0" smtClean="0">
                <a:latin typeface="Arial" pitchFamily="34" charset="0"/>
                <a:cs typeface="Times New Roman" pitchFamily="18" charset="0"/>
              </a:rPr>
              <a:t> kompiuteryje atitinka tokiu</a:t>
            </a:r>
            <a:r>
              <a:rPr lang="lt-LT" sz="2400" dirty="0" smtClean="0">
                <a:latin typeface="Arial" pitchFamily="34" charset="0"/>
              </a:rPr>
              <a:t>s</a:t>
            </a:r>
            <a:r>
              <a:rPr lang="lt-LT" sz="2400" dirty="0" smtClean="0">
                <a:latin typeface="Arial" pitchFamily="34" charset="0"/>
                <a:cs typeface="Times New Roman" pitchFamily="18" charset="0"/>
              </a:rPr>
              <a:t> informacijos tipus: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duomenis (skaičius, dvejetainius vektorius ar simbolius),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komandas,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atminties ląstelių arba įve</a:t>
            </a:r>
            <a:r>
              <a:rPr lang="lt-LT" sz="2000" dirty="0" smtClean="0">
                <a:latin typeface="Arial" pitchFamily="34" charset="0"/>
              </a:rPr>
              <a:t>sties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 ir išve</a:t>
            </a:r>
            <a:r>
              <a:rPr lang="lt-LT" sz="2000" dirty="0" smtClean="0">
                <a:latin typeface="Arial" pitchFamily="34" charset="0"/>
              </a:rPr>
              <a:t>sties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 įtaisų adresus.</a:t>
            </a:r>
          </a:p>
          <a:p>
            <a:pPr marL="0" indent="0" algn="just" eaLnBrk="1" hangingPunct="1">
              <a:lnSpc>
                <a:spcPct val="80000"/>
              </a:lnSpc>
            </a:pPr>
            <a:r>
              <a:rPr lang="lt-LT" sz="2400" dirty="0" smtClean="0">
                <a:latin typeface="Arial" pitchFamily="34" charset="0"/>
                <a:cs typeface="Times New Roman" pitchFamily="18" charset="0"/>
              </a:rPr>
              <a:t>Šiuolaikiniuose kompiuteriuose galima sutikti ir kitokius informacijos tipus: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Žymes</a:t>
            </a:r>
            <a:r>
              <a:rPr lang="en-GB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–</a:t>
            </a:r>
            <a:r>
              <a:rPr lang="en-GB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tegus (</a:t>
            </a:r>
            <a:r>
              <a:rPr lang="lt-LT" sz="2000" i="1" dirty="0" smtClean="0">
                <a:latin typeface="Arial" pitchFamily="34" charset="0"/>
                <a:cs typeface="Times New Roman" pitchFamily="18" charset="0"/>
              </a:rPr>
              <a:t>tags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) –</a:t>
            </a:r>
            <a:r>
              <a:rPr lang="en-GB" sz="20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bitų grupes, kurios nurodo palydimos informacijos  tipą;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informacijos vienetų deskriptorius;</a:t>
            </a:r>
          </a:p>
          <a:p>
            <a:pPr marL="1081088" lvl="1" indent="-457200" algn="just" eaLnBrk="1" hangingPunct="1">
              <a:lnSpc>
                <a:spcPct val="80000"/>
              </a:lnSpc>
            </a:pPr>
            <a:r>
              <a:rPr lang="lt-LT" sz="2000" dirty="0" smtClean="0">
                <a:latin typeface="Arial" pitchFamily="34" charset="0"/>
                <a:cs typeface="Times New Roman" pitchFamily="18" charset="0"/>
              </a:rPr>
              <a:t>informacijos vienetų identifikatorius (vardus).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772400" cy="1143000"/>
          </a:xfrm>
        </p:spPr>
        <p:txBody>
          <a:bodyPr/>
          <a:lstStyle/>
          <a:p>
            <a:r>
              <a:rPr lang="lt-LT" b="1" dirty="0" smtClean="0"/>
              <a:t>Quoted-Printable</a:t>
            </a:r>
            <a:r>
              <a:rPr lang="lt-LT" dirty="0" smtClean="0"/>
              <a:t>, or </a:t>
            </a:r>
            <a:r>
              <a:rPr lang="lt-LT" b="1" dirty="0" smtClean="0"/>
              <a:t>QP encoding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Example:</a:t>
            </a:r>
          </a:p>
          <a:p>
            <a:pPr marL="357188" indent="0"/>
            <a:r>
              <a:rPr lang="en-US" dirty="0" smtClean="0"/>
              <a:t>If you believe that truth=3Dbeauty, then surely = mathematics is the most beautiful branch of philosophy. </a:t>
            </a:r>
          </a:p>
          <a:p>
            <a:pPr marL="357188" indent="-357188"/>
            <a:r>
              <a:rPr lang="en-US" i="1" dirty="0" smtClean="0"/>
              <a:t>This encodes the string:</a:t>
            </a:r>
          </a:p>
          <a:p>
            <a:pPr indent="14288"/>
            <a:r>
              <a:rPr lang="en-US" dirty="0" smtClean="0"/>
              <a:t>If you believe that truth=beauty, then surely mathematics is the most beautiful branch of philosophy.</a:t>
            </a:r>
          </a:p>
          <a:p>
            <a:endParaRPr lang="en-US" dirty="0" smtClean="0"/>
          </a:p>
          <a:p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831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sz="4000" b="1" smtClean="0">
                <a:solidFill>
                  <a:srgbClr val="000000"/>
                </a:solidFill>
                <a:latin typeface="Tahoma" pitchFamily="34" charset="0"/>
                <a:hlinkClick r:id="rId3"/>
              </a:rPr>
              <a:t>Standartai</a:t>
            </a:r>
            <a:endParaRPr lang="lt-LT" sz="4000" b="1" smtClean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IETF (Internet Engineering Task Force)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organizacija yra nusprendusi laikyti UTF-8 vienintele privaloma suprasti koduote interneto protokolams. Žr. 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RFC 2277 "IETF Policy on Character Sets and Languages" 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lt-LT" sz="280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Tai atsispindi XML, 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LDAP, NNTP ir kitų protokolų dokumentuose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nusakančiuose UTF-8 kaip protokolo teksto koduotę. </a:t>
            </a:r>
            <a:endParaRPr lang="lt-LT" sz="280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 eaLnBrk="1" hangingPunct="1"/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Linux 2000 globalizacijos specifikacija</a:t>
            </a:r>
            <a:r>
              <a:rPr lang="lt-LT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numato UTF-8 vienintele privaloma palaikyti koduote. </a:t>
            </a:r>
            <a:endParaRPr lang="en-US" sz="2800" smtClean="0">
              <a:solidFill>
                <a:srgbClr val="CCDD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pic>
        <p:nvPicPr>
          <p:cNvPr id="5123" name="Picture 5" descr="Morz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9144000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b="1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1828800"/>
          </a:xfrm>
        </p:spPr>
        <p:txBody>
          <a:bodyPr/>
          <a:lstStyle/>
          <a:p>
            <a:pPr eaLnBrk="1" hangingPunct="1"/>
            <a:r>
              <a:rPr lang="lt-LT" i="1" dirty="0" smtClean="0"/>
              <a:t>Simbolinė informacija – sutartiniai kodai</a:t>
            </a:r>
          </a:p>
          <a:p>
            <a:pPr eaLnBrk="1" hangingPunct="1"/>
            <a:r>
              <a:rPr lang="en-US" dirty="0" smtClean="0"/>
              <a:t>1838 m.  </a:t>
            </a:r>
            <a:r>
              <a:rPr lang="lt-LT" dirty="0" smtClean="0"/>
              <a:t> Morzė</a:t>
            </a:r>
            <a:r>
              <a:rPr lang="en-US" dirty="0" smtClean="0"/>
              <a:t>s a</a:t>
            </a:r>
            <a:r>
              <a:rPr lang="lt-LT" dirty="0" smtClean="0"/>
              <a:t>bėcėlė</a:t>
            </a:r>
          </a:p>
          <a:p>
            <a:pPr eaLnBrk="1" hangingPunct="1"/>
            <a:endParaRPr lang="en-US" sz="2800" dirty="0" smtClean="0"/>
          </a:p>
        </p:txBody>
      </p:sp>
      <p:pic>
        <p:nvPicPr>
          <p:cNvPr id="98308" name="Picture 4" descr="Morz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2940050"/>
            <a:ext cx="9144000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http://upload.wikimedia.org/wikipedia/commons/9/9c/J38TelegraphKe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198" y="0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664" y="1"/>
            <a:ext cx="5256584" cy="685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662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lt-LT" dirty="0" smtClean="0"/>
              <a:t>Binarinė sistema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/>
              <a:t>Pagr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lt-LT" dirty="0" smtClean="0"/>
              <a:t>ūkumas:</a:t>
            </a:r>
          </a:p>
          <a:p>
            <a:r>
              <a:rPr lang="lt-LT" dirty="0"/>
              <a:t>	</a:t>
            </a:r>
            <a:r>
              <a:rPr lang="lt-LT" dirty="0" smtClean="0"/>
              <a:t> nepritaikyta kompiuteriui</a:t>
            </a:r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59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8" y="-45412"/>
            <a:ext cx="9060722" cy="6022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072" y="6032262"/>
            <a:ext cx="9114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 smtClean="0"/>
              <a:t>1870 (4) m. Bodo kodai (raides spausdinantis telegrafo aparatas)</a:t>
            </a:r>
            <a:endParaRPr lang="lt-LT" dirty="0"/>
          </a:p>
        </p:txBody>
      </p:sp>
      <p:sp>
        <p:nvSpPr>
          <p:cNvPr id="6" name="Rectangle 5"/>
          <p:cNvSpPr/>
          <p:nvPr/>
        </p:nvSpPr>
        <p:spPr>
          <a:xfrm>
            <a:off x="98288" y="6396335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dirty="0" smtClean="0"/>
              <a:t>Émile Baudot</a:t>
            </a:r>
            <a:endParaRPr lang="lt-LT" dirty="0"/>
          </a:p>
        </p:txBody>
      </p:sp>
      <p:sp>
        <p:nvSpPr>
          <p:cNvPr id="7" name="Rectangle 6"/>
          <p:cNvSpPr/>
          <p:nvPr/>
        </p:nvSpPr>
        <p:spPr>
          <a:xfrm>
            <a:off x="1980535" y="6396335"/>
            <a:ext cx="7157504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2000" dirty="0" smtClean="0"/>
              <a:t>In 1901 </a:t>
            </a:r>
            <a:r>
              <a:rPr lang="en-US" sz="2000" dirty="0" err="1" smtClean="0"/>
              <a:t>Baudot's</a:t>
            </a:r>
            <a:r>
              <a:rPr lang="en-US" sz="2000" dirty="0" smtClean="0"/>
              <a:t> code was modified by Donald Murray 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167173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18793"/>
              </p:ext>
            </p:extLst>
          </p:nvPr>
        </p:nvGraphicFramePr>
        <p:xfrm>
          <a:off x="971600" y="116632"/>
          <a:ext cx="7844118" cy="5219714"/>
        </p:xfrm>
        <a:graphic>
          <a:graphicData uri="http://schemas.openxmlformats.org/drawingml/2006/table">
            <a:tbl>
              <a:tblPr/>
              <a:tblGrid>
                <a:gridCol w="1307353"/>
                <a:gridCol w="1307353"/>
                <a:gridCol w="1307353"/>
                <a:gridCol w="1307353"/>
                <a:gridCol w="1307353"/>
                <a:gridCol w="1307353"/>
              </a:tblGrid>
              <a:tr h="111147">
                <a:tc>
                  <a:txBody>
                    <a:bodyPr/>
                    <a:lstStyle/>
                    <a:p>
                      <a:r>
                        <a:rPr lang="lt-LT" sz="1500" b="1"/>
                        <a:t>Value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500" b="1"/>
                        <a:t>LTRS shift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500" b="1"/>
                        <a:t>FIGS shift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500" b="1"/>
                        <a:t>Value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500" b="1"/>
                        <a:t>LTRS shift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500" b="1"/>
                        <a:t>FIGS shift</a:t>
                      </a:r>
                      <a:endParaRPr lang="lt-LT" sz="1500"/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3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A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-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23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Q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25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B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?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10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R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4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14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C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: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5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S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.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9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D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Who are u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16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T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5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E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3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7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U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7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13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F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!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30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V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;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26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G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&amp;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19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W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20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H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#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29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X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/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6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I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8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21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Y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6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11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J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Bell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17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Z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"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15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K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(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0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BLANK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BLANK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18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L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)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31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LTRS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LTRS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28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M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.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27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FIGS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FIGS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12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N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,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4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SPACE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SPACE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24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O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9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 dirty="0"/>
                        <a:t>8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CR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CR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5073"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22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P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0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2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/>
                        <a:t>LF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500" dirty="0"/>
                        <a:t>LF</a:t>
                      </a:r>
                    </a:p>
                  </a:txBody>
                  <a:tcPr marL="78441" marR="78441" marT="39221" marB="39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9288" y="106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5373216"/>
            <a:ext cx="9036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lets consider coding the phase "JAMES BOND 007 SAYS HI!" using the </a:t>
            </a:r>
            <a:r>
              <a:rPr lang="en-US" sz="2000" dirty="0" err="1" smtClean="0"/>
              <a:t>Baudot</a:t>
            </a:r>
            <a:r>
              <a:rPr lang="en-US" sz="2000" dirty="0" smtClean="0"/>
              <a:t> code.</a:t>
            </a:r>
            <a:endParaRPr lang="lt-LT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382681"/>
              </p:ext>
            </p:extLst>
          </p:nvPr>
        </p:nvGraphicFramePr>
        <p:xfrm>
          <a:off x="-22177" y="5773326"/>
          <a:ext cx="9143995" cy="1005840"/>
        </p:xfrm>
        <a:graphic>
          <a:graphicData uri="http://schemas.openxmlformats.org/drawingml/2006/table">
            <a:tbl>
              <a:tblPr/>
              <a:tblGrid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  <a:gridCol w="397565"/>
              </a:tblGrid>
              <a:tr h="0">
                <a:tc>
                  <a:txBody>
                    <a:bodyPr/>
                    <a:lstStyle/>
                    <a:p>
                      <a:r>
                        <a:rPr lang="lt-LT"/>
                        <a:t>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!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/>
                        <a:t>31 11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27 22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31 5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27 13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3230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72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Vilniaus universitetas, Fizikos fakultetas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3282230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hlinkClick r:id="rId2"/>
              </a:rPr>
              <a:t>  </a:t>
            </a:r>
            <a:r>
              <a:rPr kumimoji="0" lang="en-GB" sz="6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 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                                                   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Keyboard of a teleprinter using the </a:t>
            </a:r>
            <a:r>
              <a:rPr kumimoji="0" lang="en-GB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Baudot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code, with FIGS and LTRS shift keys.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15714" name="Picture 2" descr="http://upload.wikimedia.org/wikipedia/commons/a/ac/Baudotkeyboard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72817"/>
            <a:ext cx="9144000" cy="242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642974"/>
      </p:ext>
    </p:extLst>
  </p:cSld>
  <p:clrMapOvr>
    <a:masterClrMapping/>
  </p:clrMapOvr>
</p:sld>
</file>

<file path=ppt/theme/theme1.xml><?xml version="1.0" encoding="utf-8"?>
<a:theme xmlns:a="http://schemas.openxmlformats.org/drawingml/2006/main" name="Switching">
  <a:themeElements>
    <a:clrScheme name="Switching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Switchin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witching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itching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witching">
  <a:themeElements>
    <a:clrScheme name="Switching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Switchin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witching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itching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itching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Data\Microsoft\Templates\Switching.pot</Template>
  <TotalTime>1336</TotalTime>
  <Words>2547</Words>
  <Application>Microsoft Office PowerPoint</Application>
  <PresentationFormat>On-screen Show (4:3)</PresentationFormat>
  <Paragraphs>536</Paragraphs>
  <Slides>37</Slides>
  <Notes>28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Times New Roman</vt:lpstr>
      <vt:lpstr>Arial</vt:lpstr>
      <vt:lpstr>Arial Narrow</vt:lpstr>
      <vt:lpstr>Verdana</vt:lpstr>
      <vt:lpstr>TimesLT</vt:lpstr>
      <vt:lpstr>Courier New</vt:lpstr>
      <vt:lpstr>Tahoma</vt:lpstr>
      <vt:lpstr>Switching</vt:lpstr>
      <vt:lpstr>1_Switching</vt:lpstr>
      <vt:lpstr>Simbolinė informacija </vt:lpstr>
      <vt:lpstr>PowerPoint Presentation</vt:lpstr>
      <vt:lpstr>Informacijos tipai  kompiuteriuose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EBCDIC</vt:lpstr>
      <vt:lpstr>EBCDIC</vt:lpstr>
      <vt:lpstr>EBCDIC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Standartai</vt:lpstr>
      <vt:lpstr>Standartai</vt:lpstr>
      <vt:lpstr>Quoted-Printable, or QP encoding</vt:lpstr>
      <vt:lpstr>Standartai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Apie ECDL</dc:title>
  <dc:creator>F</dc:creator>
  <cp:lastModifiedBy>A</cp:lastModifiedBy>
  <cp:revision>42</cp:revision>
  <dcterms:created xsi:type="dcterms:W3CDTF">2003-09-04T08:11:59Z</dcterms:created>
  <dcterms:modified xsi:type="dcterms:W3CDTF">2013-10-01T13:46:07Z</dcterms:modified>
</cp:coreProperties>
</file>